
<file path=[Content_Types].xml><?xml version="1.0" encoding="utf-8"?>
<Types xmlns="http://schemas.openxmlformats.org/package/2006/content-types">
  <Default Extension="bin"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4" r:id="rId4"/>
    <p:sldMasterId id="2147483824" r:id="rId5"/>
  </p:sldMasterIdLst>
  <p:notesMasterIdLst>
    <p:notesMasterId r:id="rId43"/>
  </p:notesMasterIdLst>
  <p:handoutMasterIdLst>
    <p:handoutMasterId r:id="rId44"/>
  </p:handoutMasterIdLst>
  <p:sldIdLst>
    <p:sldId id="262" r:id="rId6"/>
    <p:sldId id="268" r:id="rId7"/>
    <p:sldId id="263" r:id="rId8"/>
    <p:sldId id="282" r:id="rId9"/>
    <p:sldId id="281" r:id="rId10"/>
    <p:sldId id="269" r:id="rId11"/>
    <p:sldId id="339" r:id="rId12"/>
    <p:sldId id="284" r:id="rId13"/>
    <p:sldId id="283" r:id="rId14"/>
    <p:sldId id="336" r:id="rId15"/>
    <p:sldId id="295" r:id="rId16"/>
    <p:sldId id="292" r:id="rId17"/>
    <p:sldId id="293" r:id="rId18"/>
    <p:sldId id="294" r:id="rId19"/>
    <p:sldId id="350" r:id="rId20"/>
    <p:sldId id="351" r:id="rId21"/>
    <p:sldId id="352" r:id="rId22"/>
    <p:sldId id="353" r:id="rId23"/>
    <p:sldId id="354" r:id="rId24"/>
    <p:sldId id="355" r:id="rId25"/>
    <p:sldId id="367" r:id="rId26"/>
    <p:sldId id="356" r:id="rId27"/>
    <p:sldId id="357" r:id="rId28"/>
    <p:sldId id="358" r:id="rId29"/>
    <p:sldId id="304" r:id="rId30"/>
    <p:sldId id="360" r:id="rId31"/>
    <p:sldId id="366" r:id="rId32"/>
    <p:sldId id="311" r:id="rId33"/>
    <p:sldId id="312" r:id="rId34"/>
    <p:sldId id="348" r:id="rId35"/>
    <p:sldId id="313" r:id="rId36"/>
    <p:sldId id="349" r:id="rId37"/>
    <p:sldId id="315" r:id="rId38"/>
    <p:sldId id="321" r:id="rId39"/>
    <p:sldId id="322" r:id="rId40"/>
    <p:sldId id="323" r:id="rId41"/>
    <p:sldId id="326" r:id="rId42"/>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3">
          <p15:clr>
            <a:srgbClr val="A4A3A4"/>
          </p15:clr>
        </p15:guide>
        <p15:guide id="2" orient="horz" pos="416">
          <p15:clr>
            <a:srgbClr val="A4A3A4"/>
          </p15:clr>
        </p15:guide>
        <p15:guide id="3" orient="horz" pos="1362">
          <p15:clr>
            <a:srgbClr val="A4A3A4"/>
          </p15:clr>
        </p15:guide>
        <p15:guide id="4" orient="horz" pos="1770">
          <p15:clr>
            <a:srgbClr val="A4A3A4"/>
          </p15:clr>
        </p15:guide>
        <p15:guide id="5" orient="horz" pos="3776">
          <p15:clr>
            <a:srgbClr val="A4A3A4"/>
          </p15:clr>
        </p15:guide>
        <p15:guide id="6" pos="456">
          <p15:clr>
            <a:srgbClr val="A4A3A4"/>
          </p15:clr>
        </p15:guide>
        <p15:guide id="7" pos="7224">
          <p15:clr>
            <a:srgbClr val="A4A3A4"/>
          </p15:clr>
        </p15:guide>
        <p15:guide id="8" pos="3739">
          <p15:clr>
            <a:srgbClr val="A4A3A4"/>
          </p15:clr>
        </p15:guide>
        <p15:guide id="9" pos="394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Forfatter" initials="F" lastIdx="0" clrIdx="4"/>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FF00"/>
    <a:srgbClr val="001F6A"/>
    <a:srgbClr val="A387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7FD8AA-F38A-4490-B3C7-F70C32AEBE36}" v="83" dt="2023-09-19T12:22:28.590"/>
    <p1510:client id="{24B854D7-674D-4AD5-0BB9-89A8E9172F7C}" v="11" dt="2023-09-29T11:06:31.868"/>
    <p1510:client id="{29CB5AEA-7AAA-40DD-907F-A3159CE334F3}" v="10" dt="2022-09-22T08:43:17.606"/>
    <p1510:client id="{484E94C6-145A-45C8-94F9-4439E1062BB7}" v="45" dt="2023-10-01T06:03:20.965"/>
    <p1510:client id="{4AF90384-D114-4D12-9B7A-B4636FDFE52C}" v="108" dt="2023-09-20T09:24:26.457"/>
    <p1510:client id="{4DA75506-FC8A-41A5-96B4-8BC5F85AF241}" v="17" dt="2022-10-04T11:55:00.689"/>
    <p1510:client id="{4E19A3EC-75D8-F05D-9EAF-45DC99F3D1FE}" v="1" dt="2022-09-16T07:28:49.209"/>
    <p1510:client id="{4F1D72E6-498F-415D-A7A7-8BDCF901D550}" v="4" dt="2023-09-20T09:33:41.001"/>
    <p1510:client id="{50B29C96-05FB-40F2-8DF3-A042C6EA1826}" v="34" dt="2022-09-09T09:06:19.011"/>
    <p1510:client id="{51477B56-9589-6FF6-EE5F-889FCFA1E615}" v="117" dt="2023-09-28T12:54:35.699"/>
    <p1510:client id="{568D4A55-296C-4BBF-BDC5-3A4C0793E1FA}" v="20" dt="2022-10-03T05:58:08.304"/>
    <p1510:client id="{68F56509-B94B-4AC3-BA81-3FB5A7117E16}" v="1" dt="2022-10-03T08:52:38.742"/>
    <p1510:client id="{6D001A37-0CE2-460C-8076-9D25BD2B2E4F}" v="8" dt="2022-10-04T05:26:37.322"/>
    <p1510:client id="{6D3EB583-DFAF-4C3B-BDFF-50A4A461744A}" v="21" dt="2022-09-12T08:24:00.288"/>
    <p1510:client id="{7A526740-C535-411B-B041-FF73D96EFDA9}" v="2" dt="2022-09-24T07:08:09.938"/>
    <p1510:client id="{8105EEE8-15F0-4BBB-8240-7744FAA70BC2}" v="111" dt="2023-09-19T12:07:42.448"/>
    <p1510:client id="{95297DE9-DBB1-3450-F175-C5B38B70B4C6}" v="34" dt="2023-10-02T05:45:20.074"/>
    <p1510:client id="{9E9D6953-9480-489D-809A-2AA775AFFD77}" v="2" dt="2022-09-14T11:44:59.800"/>
    <p1510:client id="{B8443CBA-C009-4591-97E6-9B85063F8B0C}" v="492" dt="2023-09-19T13:26:05.790"/>
    <p1510:client id="{E2F6FB52-ECE7-4B97-A32B-27CBF9E63B60}" v="7" dt="2022-09-23T09:16:14.260"/>
    <p1510:client id="{E7B98822-3672-4E86-9D05-55CCA1B4C489}" v="4" dt="2022-09-09T07:10:40.915"/>
    <p1510:client id="{EA72D39F-8B12-4423-9897-9A2FBEC7C4F4}" v="17" dt="2023-09-20T09:31:52.451"/>
    <p1510:client id="{F0AF6A43-78CF-4633-81B4-3675F697181D}" v="150" dt="2022-09-16T06:48:00.491"/>
  </p1510:revLst>
</p1510:revInfo>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60580" autoAdjust="0"/>
  </p:normalViewPr>
  <p:slideViewPr>
    <p:cSldViewPr snapToGrid="0" showGuides="1">
      <p:cViewPr varScale="1">
        <p:scale>
          <a:sx n="60" d="100"/>
          <a:sy n="60" d="100"/>
        </p:scale>
        <p:origin x="1344" y="78"/>
      </p:cViewPr>
      <p:guideLst>
        <p:guide orient="horz" pos="3333"/>
        <p:guide orient="horz" pos="416"/>
        <p:guide orient="horz" pos="1362"/>
        <p:guide orient="horz" pos="1770"/>
        <p:guide orient="horz" pos="3776"/>
        <p:guide pos="456"/>
        <p:guide pos="7224"/>
        <p:guide pos="3739"/>
        <p:guide pos="3946"/>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1" d="100"/>
          <a:sy n="51" d="100"/>
        </p:scale>
        <p:origin x="270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5D8382C0-1D05-4229-918E-CDD7B7E48B4A}" type="slidenum">
              <a:rPr lang="en-GB" smtClean="0"/>
              <a:t>‹nr.›</a:t>
            </a:fld>
            <a:endParaRPr lang="en-GB"/>
          </a:p>
        </p:txBody>
      </p:sp>
      <p:sp>
        <p:nvSpPr>
          <p:cNvPr id="8" name="Date Placeholder 7"/>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13F6AEEE-E778-402E-8B8F-9A98AED26EB8}" type="datetimeFigureOut">
              <a:rPr lang="en-GB" smtClean="0"/>
              <a:t>12/10/2023</a:t>
            </a:fld>
            <a:endParaRPr lang="en-GB"/>
          </a:p>
        </p:txBody>
      </p:sp>
      <p:sp>
        <p:nvSpPr>
          <p:cNvPr id="9" name="Header Placeholder 8"/>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8:51:55.5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19129 10980 16383 0 0,'5'0'0'0'0,"16"0"0"0"0,23 0 0 0 0,19 0 0 0 0,23 0 0 0 0,11 0 0 0 0,3 0 0 0 0,-5 0 0 0 0,-10 0 0 0 0,-9 0 0 0 0,-13 0 0 0 0,-8 0 0 0 0,-8 0 0 0 0,-7 0 0 0 0,-7 0 0 0 0,-2 0 0 0 0,-3 0 0 0 0,-1 0 0 0 0,-1 0 0 0 0,1 0 0 0 0,5 0 0 0 0,11 0 0 0 0,8 0 0 0 0,6 0 0 0 0,1 0 0 0 0,-3 0 0 0 0,-2 5 0 0 0,-5 1 0 0 0,-6 0 0 0 0,-5-1 0 0 0,-4-1 0 0 0,-3-2 0 0 0,-2-1 0 0 0,4-1 0 0 0,1 0 0 0 0,1 0 0 0 0,-2 0 0 0 0,3 0 0 0 0,1 0 0 0 0,-1 0 0 0 0,4-1 0 0 0,4 1 0 0 0,-1 0 0 0 0,-2 0 0 0 0,2 0 0 0 0,-2 0 0 0 0,2 0 0 0 0,-1 0 0 0 0,-3 0 0 0 0,-3 0 0 0 0,-3 0 0 0 0,-2 0 0 0 0,-1 0 0 0 0,-1 0 0 0 0,0 0 0 0 0,0 0 0 0 0,-1 0 0 0 0,6 0 0 0 0,1 0 0 0 0,0 0 0 0 0,-1 0 0 0 0,4 0 0 0 0,0 0 0 0 0,-2 4 0 0 0,-1 3 0 0 0,-3-1 0 0 0,4-1 0 0 0,6-2 0 0 0,0-1 0 0 0,2-1 0 0 0,0 0 0 0 0,-3-1 0 0 0,-4 0 0 0 0,-3-1 0 0 0,-2 1 0 0 0,-2 0 0 0 0,-1 0 0 0 0,4 0 0 0 0,7 0 0 0 0,1 0 0 0 0,-1 0 0 0 0,-3 0 0 0 0,-2 0 0 0 0,-3 0 0 0 0,-1 0 0 0 0,3 0 0 0 0,2 0 0 0 0,-6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9409 5259 16383 0 0,'4'0'0'0'0,"11"0"0"0"0,8 0 0 0 0,4 0 0 0 0,6 0 0 0 0,3 0 0 0 0,4 0 0 0 0,4 0 0 0 0,4 0 0 0 0,3 0 0 0 0,-3 0 0 0 0,-4 0 0 0 0,-2 0 0 0 0,-2 0 0 0 0,-5 0 0 0 0,-2 0 0 0 0,-3 0 0 0 0,-2 0 0 0 0,-2 0 0 0 0,1 0 0 0 0,-1 0 0 0 0,0-5 0 0 0,0-1 0 0 0,0 1 0 0 0,1 0 0 0 0,0 2 0 0 0,-5-4 0 0 0,-1 0 0 0 0,0 1 0 0 0,1 1 0 0 0,1 2 0 0 0,2 1 0 0 0,-4-3 0 0 0,0-2 0 0 0,-5 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11081-4096 16383 0 0,'4'0'0'0'0,"11"0"0"0"0,8 0 0 0 0,4 0 0 0 0,2 0 0 0 0,0 0 0 0 0,1 0 0 0 0,4 0 0 0 0,0 0 0 0 0,0 0 0 0 0,-2 0 0 0 0,-3 0 0 0 0,0 0 0 0 0,-1 0 0 0 0,-1 0 0 0 0,-1 0 0 0 0,1 0 0 0 0,-1 0 0 0 0,1 0 0 0 0,-1 0 0 0 0,1 0 0 0 0,-5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14277 5123 16383 0 0,'4'0'0'0'0,"12"0"0"0"0,6 0 0 0 0,9 0 0 0 0,9 4 0 0 0,2 3 0 0 0,-2-3 0 0 0,-3 1 0 0 0,-4-2 0 0 0,-2 4 0 0 0,-2 0 0 0 0,-1-1 0 0 0,-2-1 0 0 0,1-2 0 0 0,3-1 0 0 0,3-1 0 0 0,3-1 0 0 0,1 0 0 0 0,-1-1 0 0 0,-2 1 0 0 0,-3 0 0 0 0,-2 0 0 0 0,-1 0 0 0 0,-1-1 0 0 0,0 1 0 0 0,-1 0 0 0 0,0 0 0 0 0,1 0 0 0 0,-1 0 0 0 0,0 0 0 0 0,0 0 0 0 0,1 0 0 0 0,0 0 0 0 0,0 0 0 0 0,0 0 0 0 0,-1 0 0 0 0,1 0 0 0 0,0 0 0 0 0,0 0 0 0 0,0 0 0 0 0,-1 0 0 0 0,1 0 0 0 0,-5-4 0 0 0,-1-2 0 0 0,0 0 0 0 0,1 1 0 0 0,2 2 0 0 0,-4-3 0 0 0,0-2 0 0 0,0 3 0 0 0,2 0 0 0 0,2 2 0 0 0,1 2 0 0 0,1 0 0 0 0,1 0 0 0 0,-1 2 0 0 0,2-1 0 0 0,-1 0 0 0 0,-5-4 0 0 0,-1-2 0 0 0,0 0 0 0 0,1 2 0 0 0,2 1 0 0 0,1 1 0 0 0,0 0 0 0 0,-3 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9216 20480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8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12203 4663 16383 0 0,'4'0'0'0'0,"7"0"0"0"0,5-6 0 0 0,5-2 0 0 0,4 2 0 0 0,0 0 0 0 0,2 2 0 0 0,-3 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0T09:29:58.3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-30720-36864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79768" y="4777958"/>
            <a:ext cx="5438140" cy="3909239"/>
          </a:xfrm>
          <a:prstGeom prst="rect">
            <a:avLst/>
          </a:prstGeom>
        </p:spPr>
        <p:txBody>
          <a:bodyPr vert="horz" lIns="0" tIns="0" rIns="0" bIns="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1386E511-D742-4EFE-90B5-C9FC42762E0F}" type="datetimeFigureOut">
              <a:rPr lang="en-GB" smtClean="0"/>
              <a:t>12/10/2023</a:t>
            </a:fld>
            <a:endParaRPr lang="en-GB"/>
          </a:p>
        </p:txBody>
      </p:sp>
      <p:sp>
        <p:nvSpPr>
          <p:cNvPr id="10" name="Slide Number Placeholder 9"/>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A16CFAD1-D197-4A88-B173-A6412E995EE5}" type="slidenum">
              <a:rPr lang="en-GB" smtClean="0"/>
              <a:t>‹nr.›</a:t>
            </a:fld>
            <a:endParaRPr lang="en-GB"/>
          </a:p>
        </p:txBody>
      </p:sp>
      <p:sp>
        <p:nvSpPr>
          <p:cNvPr id="11" name="Footer Placeholder 10"/>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12" name="Slide Image Placeholder 11"/>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6CFAD1-D197-4A88-B173-A6412E995EE5}" type="slidenum">
              <a:rPr lang="en-GB" smtClean="0"/>
              <a:t>1</a:t>
            </a:fld>
            <a:endParaRPr lang="en-GB"/>
          </a:p>
        </p:txBody>
      </p:sp>
    </p:spTree>
    <p:extLst>
      <p:ext uri="{BB962C8B-B14F-4D97-AF65-F5344CB8AC3E}">
        <p14:creationId xmlns:p14="http://schemas.microsoft.com/office/powerpoint/2010/main" val="4184009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A16CFAD1-D197-4A88-B173-A6412E995EE5}" type="slidenum">
              <a:rPr lang="en-GB" smtClean="0"/>
              <a:t>10</a:t>
            </a:fld>
            <a:endParaRPr lang="en-GB"/>
          </a:p>
        </p:txBody>
      </p:sp>
    </p:spTree>
    <p:extLst>
      <p:ext uri="{BB962C8B-B14F-4D97-AF65-F5344CB8AC3E}">
        <p14:creationId xmlns:p14="http://schemas.microsoft.com/office/powerpoint/2010/main" val="192559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Cyklisk proces. Tilbud om detaljeret kursus til bacheloropgave.</a:t>
            </a:r>
          </a:p>
          <a:p>
            <a:endParaRPr lang="da-DK" dirty="0" smtClean="0"/>
          </a:p>
          <a:p>
            <a:endParaRPr lang="da-DK"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11</a:t>
            </a:fld>
            <a:endParaRPr lang="da-DK" dirty="0"/>
          </a:p>
        </p:txBody>
      </p:sp>
    </p:spTree>
    <p:extLst>
      <p:ext uri="{BB962C8B-B14F-4D97-AF65-F5344CB8AC3E}">
        <p14:creationId xmlns:p14="http://schemas.microsoft.com/office/powerpoint/2010/main" val="392283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Udvalgte</a:t>
            </a:r>
            <a:r>
              <a:rPr lang="da-DK" baseline="0" dirty="0" smtClean="0"/>
              <a:t> ressourcer som især er relevante for jer. Gennemgå siden og vis, hvor statistikkerne findes.</a:t>
            </a:r>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12</a:t>
            </a:fld>
            <a:endParaRPr lang="da-DK" dirty="0"/>
          </a:p>
        </p:txBody>
      </p:sp>
    </p:spTree>
    <p:extLst>
      <p:ext uri="{BB962C8B-B14F-4D97-AF65-F5344CB8AC3E}">
        <p14:creationId xmlns:p14="http://schemas.microsoft.com/office/powerpoint/2010/main" val="216897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13">
              <a:defRPr/>
            </a:pPr>
            <a:endParaRPr lang="da-DK" baseline="0" dirty="0"/>
          </a:p>
          <a:p>
            <a:pPr defTabSz="914213">
              <a:defRPr/>
            </a:pPr>
            <a:r>
              <a:rPr lang="da-DK" baseline="0" dirty="0" smtClean="0"/>
              <a:t>Samlet databaseliste, beskrivelse af adgang hjemmefra.</a:t>
            </a:r>
          </a:p>
          <a:p>
            <a:pPr defTabSz="914213">
              <a:defRPr/>
            </a:pPr>
            <a:endParaRPr lang="da-DK" baseline="0" dirty="0"/>
          </a:p>
          <a:p>
            <a:pPr defTabSz="914213">
              <a:defRPr/>
            </a:pPr>
            <a:endParaRPr lang="da-DK" baseline="0" dirty="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13</a:t>
            </a:fld>
            <a:endParaRPr lang="da-DK" dirty="0"/>
          </a:p>
        </p:txBody>
      </p:sp>
    </p:spTree>
    <p:extLst>
      <p:ext uri="{BB962C8B-B14F-4D97-AF65-F5344CB8AC3E}">
        <p14:creationId xmlns:p14="http://schemas.microsoft.com/office/powerpoint/2010/main" val="352696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Når man skal finde statistik, er det vigtigt at have nærhedsprincippet</a:t>
            </a:r>
            <a:r>
              <a:rPr lang="da-DK" baseline="0" dirty="0" smtClean="0"/>
              <a:t> for øje. Danske forhold – Danmarks Statistik. Norske forhold – Norges national statistik osv.</a:t>
            </a:r>
          </a:p>
          <a:p>
            <a:endParaRPr lang="da-DK" baseline="0" dirty="0" smtClean="0"/>
          </a:p>
          <a:p>
            <a:r>
              <a:rPr lang="da-DK" baseline="0" dirty="0" smtClean="0"/>
              <a:t>Ved sammenligninger går man til den internationale statistik, fx Eurostat eller OECD. De nationale statistikbureauer opgør ikke nødvendigvis tallene på samme måde, og kan derfor ikke sammenlignes direkte. Eurostat og OECD arbejder med at harmonisere tallene og gøre dem sammenlignelige.</a:t>
            </a:r>
          </a:p>
          <a:p>
            <a:endParaRPr lang="da-DK" baseline="0" dirty="0" smtClean="0"/>
          </a:p>
          <a:p>
            <a:r>
              <a:rPr lang="da-DK" baseline="0" dirty="0" smtClean="0"/>
              <a:t>Brug tal der kommer fra så tæt på den primære kilde som muligt. Ulempe ved harmonisering – det tager tid og tal er ofte 1-2 år forsinkede.</a:t>
            </a:r>
          </a:p>
          <a:p>
            <a:endParaRPr lang="da-DK" baseline="0" dirty="0" smtClean="0"/>
          </a:p>
          <a:p>
            <a:r>
              <a:rPr lang="da-DK" dirty="0" smtClean="0"/>
              <a:t>Kolonnen</a:t>
            </a:r>
            <a:r>
              <a:rPr lang="da-DK" baseline="0" dirty="0" smtClean="0"/>
              <a:t> start her: Tiårsoversigt. Hvis det findes her eller i en prædefineret tabel, kan man undgå unødigt arbejde. </a:t>
            </a:r>
          </a:p>
          <a:p>
            <a:endParaRPr lang="da-DK" baseline="0" dirty="0" smtClean="0"/>
          </a:p>
          <a:p>
            <a:r>
              <a:rPr lang="da-DK" baseline="0" dirty="0" smtClean="0"/>
              <a:t>Fælles for de tre baser er emne- eller temaindgange og søgefunktion. Mange indgange til de samme tal og tabeller, hvilket kan gøre det uoverskueligt. Også mulighed for specialiserede dataudtræk for alle 3.</a:t>
            </a:r>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14</a:t>
            </a:fld>
            <a:endParaRPr lang="da-DK" dirty="0"/>
          </a:p>
        </p:txBody>
      </p:sp>
    </p:spTree>
    <p:extLst>
      <p:ext uri="{BB962C8B-B14F-4D97-AF65-F5344CB8AC3E}">
        <p14:creationId xmlns:p14="http://schemas.microsoft.com/office/powerpoint/2010/main" val="428778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Officiel</a:t>
            </a:r>
            <a:r>
              <a:rPr lang="da-DK" baseline="0" dirty="0" smtClean="0"/>
              <a:t> dansk statistik. Reguleret ved lovgrundlag. Indsamler fra virksomheder, offentlige institutioner og registre. Stiller til rådighed i et vist omfang.</a:t>
            </a:r>
          </a:p>
          <a:p>
            <a:endParaRPr lang="da-DK" baseline="0" dirty="0" smtClean="0"/>
          </a:p>
          <a:p>
            <a:r>
              <a:rPr lang="da-DK" baseline="0" dirty="0" smtClean="0"/>
              <a:t>Center for Registerforskning har særlig adgang til følsomme data og kan fx sammenkøre diagnoser og socioøkonomiske data. Kun til forskningsbrug.</a:t>
            </a:r>
          </a:p>
          <a:p>
            <a:endParaRPr lang="da-DK" baseline="0" dirty="0" smtClean="0"/>
          </a:p>
          <a:p>
            <a:endParaRPr lang="da-DK" baseline="0"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15</a:t>
            </a:fld>
            <a:endParaRPr lang="da-DK" dirty="0"/>
          </a:p>
        </p:txBody>
      </p:sp>
    </p:spTree>
    <p:extLst>
      <p:ext uri="{BB962C8B-B14F-4D97-AF65-F5344CB8AC3E}">
        <p14:creationId xmlns:p14="http://schemas.microsoft.com/office/powerpoint/2010/main" val="213190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Demonstrer find statistik – Emner – aktuelle temaer – nyheder, analyser og publikationer – dokumentation.</a:t>
            </a:r>
          </a:p>
          <a:p>
            <a:endParaRPr lang="da-DK" dirty="0" smtClean="0"/>
          </a:p>
          <a:p>
            <a:r>
              <a:rPr lang="da-DK" dirty="0" smtClean="0"/>
              <a:t>Vis</a:t>
            </a:r>
            <a:r>
              <a:rPr lang="da-DK" baseline="0" dirty="0" smtClean="0"/>
              <a:t> eksempel med boligmarked, under emnet økonomi, ejendomme, ejendomssalg. Gennemgå siden og vis link til statistikbanken</a:t>
            </a:r>
            <a:r>
              <a:rPr lang="da-DK" baseline="0" dirty="0" smtClean="0"/>
              <a:t>.</a:t>
            </a:r>
          </a:p>
          <a:p>
            <a:endParaRPr lang="da-DK" baseline="0" dirty="0" smtClean="0"/>
          </a:p>
          <a:p>
            <a:r>
              <a:rPr lang="da-DK" baseline="0" dirty="0" smtClean="0"/>
              <a:t>Vis søgefunktion – søg på boligpriser</a:t>
            </a:r>
          </a:p>
          <a:p>
            <a:endParaRPr lang="da-DK" baseline="0" dirty="0" smtClean="0"/>
          </a:p>
          <a:p>
            <a:endParaRPr lang="da-DK" baseline="0" dirty="0" smtClean="0"/>
          </a:p>
          <a:p>
            <a:endParaRPr lang="da-DK" baseline="0" dirty="0" smtClean="0"/>
          </a:p>
          <a:p>
            <a:endParaRPr lang="da-DK" baseline="0" dirty="0" smtClean="0"/>
          </a:p>
          <a:p>
            <a:endParaRPr lang="da-DK" baseline="0" dirty="0" smtClean="0"/>
          </a:p>
          <a:p>
            <a:endParaRPr lang="da-DK" baseline="0"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16</a:t>
            </a:fld>
            <a:endParaRPr lang="da-DK" dirty="0"/>
          </a:p>
        </p:txBody>
      </p:sp>
    </p:spTree>
    <p:extLst>
      <p:ext uri="{BB962C8B-B14F-4D97-AF65-F5344CB8AC3E}">
        <p14:creationId xmlns:p14="http://schemas.microsoft.com/office/powerpoint/2010/main" val="218019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smtClean="0"/>
              <a:t>Statistikbanken</a:t>
            </a:r>
            <a:r>
              <a:rPr lang="da-DK" dirty="0" smtClean="0"/>
              <a:t> – vis eksempel  ejendomssalg,</a:t>
            </a:r>
            <a:r>
              <a:rPr lang="da-DK" baseline="0" dirty="0" smtClean="0"/>
              <a:t> tabel EJ131</a:t>
            </a:r>
            <a:br>
              <a:rPr lang="da-DK" baseline="0" dirty="0" smtClean="0"/>
            </a:br>
            <a:endParaRPr lang="da-DK"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a-DK" baseline="0" dirty="0" smtClean="0"/>
              <a:t>Vis valg af variable, pivot, eksport etc. Vis dokumentation og begreber. Vis udskrift med reference til tabellen.</a:t>
            </a:r>
          </a:p>
          <a:p>
            <a:endParaRPr lang="da-DK" dirty="0" smtClean="0"/>
          </a:p>
          <a:p>
            <a:r>
              <a:rPr lang="da-DK" b="1" dirty="0" smtClean="0"/>
              <a:t>Spørg om statistik </a:t>
            </a:r>
            <a:r>
              <a:rPr lang="da-DK" dirty="0" smtClean="0"/>
              <a:t>– ofte stillede spørgsmål</a:t>
            </a:r>
            <a:r>
              <a:rPr lang="da-DK" baseline="0" dirty="0" smtClean="0"/>
              <a:t> - </a:t>
            </a:r>
            <a:r>
              <a:rPr lang="da-DK" dirty="0" smtClean="0"/>
              <a:t>vis Ejendomssalg med links til andre</a:t>
            </a:r>
            <a:r>
              <a:rPr lang="da-DK" baseline="0" dirty="0" smtClean="0"/>
              <a:t> producenter, fx Finans Danmark</a:t>
            </a:r>
          </a:p>
          <a:p>
            <a:endParaRPr lang="da-DK" baseline="0" dirty="0" smtClean="0"/>
          </a:p>
          <a:p>
            <a:r>
              <a:rPr lang="da-DK" baseline="0" dirty="0" smtClean="0"/>
              <a:t>Link til international statistik – Spørg om statistik</a:t>
            </a:r>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17</a:t>
            </a:fld>
            <a:endParaRPr lang="da-DK" dirty="0"/>
          </a:p>
        </p:txBody>
      </p:sp>
    </p:spTree>
    <p:extLst>
      <p:ext uri="{BB962C8B-B14F-4D97-AF65-F5344CB8AC3E}">
        <p14:creationId xmlns:p14="http://schemas.microsoft.com/office/powerpoint/2010/main" val="2709650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Se værktøjskassen på fagets side på </a:t>
            </a:r>
            <a:r>
              <a:rPr lang="da-DK" dirty="0" err="1" smtClean="0"/>
              <a:t>Brightspace</a:t>
            </a:r>
            <a:endParaRPr lang="da-DK" dirty="0" smtClean="0"/>
          </a:p>
          <a:p>
            <a:r>
              <a:rPr lang="da-DK" dirty="0" smtClean="0"/>
              <a:t>Her ligger også tips til søgning samt dagens slides</a:t>
            </a:r>
          </a:p>
          <a:p>
            <a:endParaRPr lang="da-DK"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160C3-3AB6-49C1-8001-AFDAD271EB5B}" type="slidenum">
              <a:rPr kumimoji="0" lang="da-DK"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5504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160C3-3AB6-49C1-8001-AFDAD271EB5B}" type="slidenum">
              <a:rPr kumimoji="0" lang="da-DK"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3239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Præsentér</a:t>
            </a:r>
            <a:r>
              <a:rPr lang="en-US" baseline="0" dirty="0" smtClean="0"/>
              <a:t> dig </a:t>
            </a:r>
            <a:r>
              <a:rPr lang="en-US" baseline="0" dirty="0" err="1" smtClean="0"/>
              <a:t>selv</a:t>
            </a:r>
            <a:r>
              <a:rPr lang="en-US" baseline="0" dirty="0" smtClean="0"/>
              <a:t>.</a:t>
            </a:r>
            <a:br>
              <a:rPr lang="en-US" baseline="0" dirty="0" smtClean="0"/>
            </a:br>
            <a:r>
              <a:rPr lang="en-US" baseline="0" dirty="0" err="1" smtClean="0"/>
              <a:t>Biblioteket</a:t>
            </a:r>
            <a:r>
              <a:rPr lang="en-US" baseline="0" dirty="0" smtClean="0"/>
              <a:t> </a:t>
            </a:r>
            <a:r>
              <a:rPr lang="en-US" baseline="0" dirty="0" err="1" smtClean="0"/>
              <a:t>er</a:t>
            </a:r>
            <a:r>
              <a:rPr lang="en-US" baseline="0" dirty="0" smtClean="0"/>
              <a:t> </a:t>
            </a:r>
            <a:r>
              <a:rPr lang="en-US" baseline="0" dirty="0" err="1" smtClean="0"/>
              <a:t>meget</a:t>
            </a:r>
            <a:r>
              <a:rPr lang="en-US" baseline="0" dirty="0" smtClean="0"/>
              <a:t> mere end </a:t>
            </a:r>
            <a:r>
              <a:rPr lang="en-US" baseline="0" dirty="0" err="1" smtClean="0"/>
              <a:t>bøger</a:t>
            </a:r>
            <a:r>
              <a:rPr lang="en-US" baseline="0" dirty="0" smtClean="0"/>
              <a:t>.</a:t>
            </a:r>
            <a:br>
              <a:rPr lang="en-US" baseline="0" dirty="0" smtClean="0"/>
            </a:br>
            <a:r>
              <a:rPr lang="en-US" baseline="0" dirty="0" err="1" smtClean="0"/>
              <a:t>Arbejdsplads</a:t>
            </a:r>
            <a:r>
              <a:rPr lang="en-US" baseline="0" dirty="0" smtClean="0"/>
              <a:t> for de </a:t>
            </a:r>
            <a:r>
              <a:rPr lang="en-US" baseline="0" dirty="0" err="1" smtClean="0"/>
              <a:t>studerende</a:t>
            </a:r>
            <a:r>
              <a:rPr lang="en-US" baseline="0" dirty="0" smtClean="0"/>
              <a:t>, </a:t>
            </a:r>
            <a:r>
              <a:rPr lang="en-US" baseline="0" dirty="0" err="1" smtClean="0"/>
              <a:t>både</a:t>
            </a:r>
            <a:r>
              <a:rPr lang="en-US" baseline="0" dirty="0" smtClean="0"/>
              <a:t> </a:t>
            </a:r>
            <a:r>
              <a:rPr lang="en-US" baseline="0" dirty="0" err="1" smtClean="0"/>
              <a:t>til</a:t>
            </a:r>
            <a:r>
              <a:rPr lang="en-US" baseline="0" dirty="0" smtClean="0"/>
              <a:t> </a:t>
            </a:r>
            <a:r>
              <a:rPr lang="en-US" baseline="0" dirty="0" err="1" smtClean="0"/>
              <a:t>gruppearbejde</a:t>
            </a:r>
            <a:r>
              <a:rPr lang="en-US" baseline="0" dirty="0" smtClean="0"/>
              <a:t> og </a:t>
            </a:r>
            <a:r>
              <a:rPr lang="en-US" baseline="0" dirty="0" err="1" smtClean="0"/>
              <a:t>stillepladser</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A16CFAD1-D197-4A88-B173-A6412E995EE5}" type="slidenum">
              <a:rPr lang="en-GB" smtClean="0"/>
              <a:t>2</a:t>
            </a:fld>
            <a:endParaRPr lang="en-GB"/>
          </a:p>
        </p:txBody>
      </p:sp>
    </p:spTree>
    <p:extLst>
      <p:ext uri="{BB962C8B-B14F-4D97-AF65-F5344CB8AC3E}">
        <p14:creationId xmlns:p14="http://schemas.microsoft.com/office/powerpoint/2010/main" val="259075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20</a:t>
            </a:fld>
            <a:endParaRPr lang="da-DK" dirty="0"/>
          </a:p>
        </p:txBody>
      </p:sp>
    </p:spTree>
    <p:extLst>
      <p:ext uri="{BB962C8B-B14F-4D97-AF65-F5344CB8AC3E}">
        <p14:creationId xmlns:p14="http://schemas.microsoft.com/office/powerpoint/2010/main" val="511348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A16CFAD1-D197-4A88-B173-A6412E995EE5}" type="slidenum">
              <a:rPr lang="en-GB" smtClean="0"/>
              <a:t>21</a:t>
            </a:fld>
            <a:endParaRPr lang="en-GB"/>
          </a:p>
        </p:txBody>
      </p:sp>
    </p:spTree>
    <p:extLst>
      <p:ext uri="{BB962C8B-B14F-4D97-AF65-F5344CB8AC3E}">
        <p14:creationId xmlns:p14="http://schemas.microsoft.com/office/powerpoint/2010/main" val="2618072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Indsamler og</a:t>
            </a:r>
            <a:r>
              <a:rPr lang="da-DK" baseline="0" dirty="0" smtClean="0"/>
              <a:t> analyserer fra de nationale statistikkontorer. Skal understøtte beslutningstagning i EU.</a:t>
            </a:r>
          </a:p>
          <a:p>
            <a:r>
              <a:rPr lang="da-DK" baseline="0" dirty="0" smtClean="0"/>
              <a:t>Harmoniserede tal.</a:t>
            </a:r>
            <a:r>
              <a:rPr lang="da-DK" baseline="0" dirty="0"/>
              <a:t> </a:t>
            </a:r>
            <a:r>
              <a:rPr lang="da-DK" baseline="0" dirty="0" smtClean="0"/>
              <a:t>Udsteder forordninger om nomenklaturer og metoder. Hvad er en nomenklatur?</a:t>
            </a:r>
          </a:p>
          <a:p>
            <a:r>
              <a:rPr lang="da-DK" baseline="0" dirty="0" smtClean="0"/>
              <a:t>Ex- varestatistik</a:t>
            </a:r>
          </a:p>
          <a:p>
            <a:endParaRPr lang="da-DK" baseline="0" dirty="0" smtClean="0"/>
          </a:p>
          <a:p>
            <a:r>
              <a:rPr lang="da-DK" baseline="0" dirty="0" smtClean="0"/>
              <a:t>Mange indgange til indholdet: Søgning, temaer, publikationer, database.</a:t>
            </a:r>
          </a:p>
          <a:p>
            <a:endParaRPr lang="da-DK" baseline="0" dirty="0" smtClean="0"/>
          </a:p>
          <a:p>
            <a:endParaRPr lang="da-DK" baseline="0" dirty="0" smtClean="0"/>
          </a:p>
          <a:p>
            <a:endParaRPr lang="da-DK" baseline="0" dirty="0" smtClean="0"/>
          </a:p>
          <a:p>
            <a:endParaRPr lang="da-DK" baseline="0" dirty="0" smtClean="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22</a:t>
            </a:fld>
            <a:endParaRPr lang="da-DK" dirty="0"/>
          </a:p>
        </p:txBody>
      </p:sp>
    </p:spTree>
    <p:extLst>
      <p:ext uri="{BB962C8B-B14F-4D97-AF65-F5344CB8AC3E}">
        <p14:creationId xmlns:p14="http://schemas.microsoft.com/office/powerpoint/2010/main" val="1021206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Vis database med træstruktur</a:t>
            </a:r>
            <a:r>
              <a:rPr lang="da-DK" baseline="0" dirty="0" smtClean="0"/>
              <a:t> og tabeller</a:t>
            </a:r>
          </a:p>
          <a:p>
            <a:endParaRPr lang="da-DK" baseline="0" dirty="0" smtClean="0"/>
          </a:p>
          <a:p>
            <a:r>
              <a:rPr lang="da-DK" baseline="0" dirty="0" smtClean="0"/>
              <a:t>Vis </a:t>
            </a:r>
            <a:r>
              <a:rPr lang="da-DK" baseline="0" dirty="0" err="1" smtClean="0"/>
              <a:t>statistical</a:t>
            </a:r>
            <a:r>
              <a:rPr lang="da-DK" baseline="0" dirty="0" smtClean="0"/>
              <a:t> </a:t>
            </a:r>
            <a:r>
              <a:rPr lang="da-DK" baseline="0" dirty="0" err="1" smtClean="0"/>
              <a:t>themes</a:t>
            </a:r>
            <a:r>
              <a:rPr lang="da-DK" baseline="0" dirty="0" smtClean="0"/>
              <a:t> med </a:t>
            </a:r>
            <a:r>
              <a:rPr lang="da-DK" baseline="0" dirty="0" err="1" smtClean="0"/>
              <a:t>Economy</a:t>
            </a:r>
            <a:r>
              <a:rPr lang="da-DK" baseline="0" dirty="0" smtClean="0"/>
              <a:t> and Finance – undertemaer – vælg </a:t>
            </a:r>
            <a:r>
              <a:rPr lang="da-DK" baseline="0" dirty="0" err="1" smtClean="0"/>
              <a:t>ppp</a:t>
            </a:r>
            <a:endParaRPr lang="da-DK" baseline="0" dirty="0" smtClean="0"/>
          </a:p>
          <a:p>
            <a:endParaRPr lang="da-DK" baseline="0" dirty="0" smtClean="0"/>
          </a:p>
          <a:p>
            <a:r>
              <a:rPr lang="da-DK" baseline="0" dirty="0" smtClean="0"/>
              <a:t>Gå i Stats finder A-Z, find samme</a:t>
            </a:r>
          </a:p>
          <a:p>
            <a:endParaRPr lang="da-DK"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a-DK" baseline="0" dirty="0" smtClean="0"/>
              <a:t>Gennemgå temasektion om </a:t>
            </a:r>
            <a:r>
              <a:rPr lang="da-DK" baseline="0" dirty="0" err="1" smtClean="0"/>
              <a:t>ppp</a:t>
            </a:r>
            <a:r>
              <a:rPr lang="da-DK" baseline="0" dirty="0" smtClean="0"/>
              <a:t>, vis muligheder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a-DK" baseline="0" dirty="0" smtClean="0"/>
              <a:t>Tilbage til Data-siden – vis sektion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aseline="0" dirty="0" smtClean="0"/>
          </a:p>
          <a:p>
            <a:endParaRPr lang="da-DK" baseline="0" dirty="0" smtClean="0"/>
          </a:p>
          <a:p>
            <a:endParaRPr lang="da-DK" baseline="0"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23</a:t>
            </a:fld>
            <a:endParaRPr lang="da-DK" dirty="0"/>
          </a:p>
        </p:txBody>
      </p:sp>
    </p:spTree>
    <p:extLst>
      <p:ext uri="{BB962C8B-B14F-4D97-AF65-F5344CB8AC3E}">
        <p14:creationId xmlns:p14="http://schemas.microsoft.com/office/powerpoint/2010/main" val="657025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Vis publikationer, fremhæv Regional </a:t>
            </a:r>
            <a:r>
              <a:rPr lang="da-DK" dirty="0" err="1" smtClean="0"/>
              <a:t>yearbook</a:t>
            </a:r>
            <a:r>
              <a:rPr lang="da-DK" baseline="0" dirty="0" smtClean="0"/>
              <a:t> og </a:t>
            </a:r>
            <a:r>
              <a:rPr lang="da-DK" baseline="0" dirty="0" err="1" smtClean="0"/>
              <a:t>key</a:t>
            </a:r>
            <a:r>
              <a:rPr lang="da-DK" baseline="0" dirty="0" smtClean="0"/>
              <a:t> </a:t>
            </a:r>
            <a:r>
              <a:rPr lang="da-DK" baseline="0" dirty="0" err="1" smtClean="0"/>
              <a:t>statistics</a:t>
            </a:r>
            <a:r>
              <a:rPr lang="da-DK" baseline="0" dirty="0" smtClean="0"/>
              <a:t>. Husk link til tabeller fra pdf’en</a:t>
            </a:r>
          </a:p>
          <a:p>
            <a:endParaRPr lang="da-DK" baseline="0" dirty="0" smtClean="0"/>
          </a:p>
          <a:p>
            <a:r>
              <a:rPr lang="da-DK" dirty="0" err="1" smtClean="0"/>
              <a:t>Statistics</a:t>
            </a:r>
            <a:r>
              <a:rPr lang="da-DK" dirty="0" smtClean="0"/>
              <a:t> </a:t>
            </a:r>
            <a:r>
              <a:rPr lang="da-DK" dirty="0" err="1" smtClean="0"/>
              <a:t>Explained</a:t>
            </a:r>
            <a:r>
              <a:rPr lang="da-DK" baseline="0" dirty="0" smtClean="0"/>
              <a:t> – leksikonagtig med </a:t>
            </a:r>
            <a:r>
              <a:rPr lang="da-DK" baseline="0" dirty="0" err="1" smtClean="0"/>
              <a:t>linkt</a:t>
            </a:r>
            <a:r>
              <a:rPr lang="da-DK" baseline="0" dirty="0" smtClean="0"/>
              <a:t> til artikler, </a:t>
            </a:r>
            <a:r>
              <a:rPr lang="da-DK" baseline="0" dirty="0" err="1" smtClean="0"/>
              <a:t>glossary</a:t>
            </a:r>
            <a:r>
              <a:rPr lang="da-DK" baseline="0" dirty="0" smtClean="0"/>
              <a:t> og genveje til tabeller, database og metadata.</a:t>
            </a:r>
          </a:p>
          <a:p>
            <a:endParaRPr lang="da-DK" baseline="0"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24</a:t>
            </a:fld>
            <a:endParaRPr lang="da-DK" dirty="0"/>
          </a:p>
        </p:txBody>
      </p:sp>
    </p:spTree>
    <p:extLst>
      <p:ext uri="{BB962C8B-B14F-4D97-AF65-F5344CB8AC3E}">
        <p14:creationId xmlns:p14="http://schemas.microsoft.com/office/powerpoint/2010/main" val="106902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25</a:t>
            </a:fld>
            <a:endParaRPr lang="da-DK" dirty="0"/>
          </a:p>
        </p:txBody>
      </p:sp>
    </p:spTree>
    <p:extLst>
      <p:ext uri="{BB962C8B-B14F-4D97-AF65-F5344CB8AC3E}">
        <p14:creationId xmlns:p14="http://schemas.microsoft.com/office/powerpoint/2010/main" val="3507680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Søg </a:t>
            </a:r>
            <a:r>
              <a:rPr lang="da-DK" dirty="0" err="1" smtClean="0"/>
              <a:t>ppp</a:t>
            </a:r>
            <a:r>
              <a:rPr lang="da-DK" dirty="0" smtClean="0"/>
              <a:t> og vis afgrænsning til datasæt. Vis tabeller i datatræ. Hent tabel og vis hvordan parametre kan ændres, og tabellen eksporteres.</a:t>
            </a:r>
            <a:r>
              <a:rPr lang="da-DK" baseline="0" dirty="0" smtClean="0"/>
              <a:t> Vis </a:t>
            </a:r>
            <a:r>
              <a:rPr lang="da-DK" baseline="0" dirty="0" err="1" smtClean="0"/>
              <a:t>customize</a:t>
            </a:r>
            <a:r>
              <a:rPr lang="da-DK" baseline="0" dirty="0" smtClean="0"/>
              <a:t>.</a:t>
            </a:r>
          </a:p>
          <a:p>
            <a:r>
              <a:rPr lang="da-DK" baseline="0" dirty="0" smtClean="0"/>
              <a:t>Vis info om datasæt, online data kode, </a:t>
            </a:r>
          </a:p>
          <a:p>
            <a:r>
              <a:rPr lang="da-DK" baseline="0" dirty="0" smtClean="0"/>
              <a:t>Snak om direkte download i </a:t>
            </a:r>
            <a:r>
              <a:rPr lang="da-DK" baseline="0" dirty="0" err="1" smtClean="0"/>
              <a:t>gz</a:t>
            </a:r>
            <a:r>
              <a:rPr lang="da-DK" baseline="0" dirty="0" smtClean="0"/>
              <a:t>-format.</a:t>
            </a:r>
          </a:p>
          <a:p>
            <a:endParaRPr lang="da-DK"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26</a:t>
            </a:fld>
            <a:endParaRPr lang="da-DK" dirty="0"/>
          </a:p>
        </p:txBody>
      </p:sp>
    </p:spTree>
    <p:extLst>
      <p:ext uri="{BB962C8B-B14F-4D97-AF65-F5344CB8AC3E}">
        <p14:creationId xmlns:p14="http://schemas.microsoft.com/office/powerpoint/2010/main" val="3476780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27</a:t>
            </a:fld>
            <a:endParaRPr lang="da-DK" dirty="0"/>
          </a:p>
        </p:txBody>
      </p:sp>
    </p:spTree>
    <p:extLst>
      <p:ext uri="{BB962C8B-B14F-4D97-AF65-F5344CB8AC3E}">
        <p14:creationId xmlns:p14="http://schemas.microsoft.com/office/powerpoint/2010/main" val="3052356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OECD – organisation til økonomisk</a:t>
            </a:r>
            <a:r>
              <a:rPr lang="da-DK" baseline="0" dirty="0" smtClean="0"/>
              <a:t> samarbejde og udvikling, stimulere samhandel efter 2. verdenskrig. </a:t>
            </a:r>
            <a:br>
              <a:rPr lang="da-DK" baseline="0" dirty="0" smtClean="0"/>
            </a:br>
            <a:r>
              <a:rPr lang="da-DK" baseline="0" dirty="0" smtClean="0"/>
              <a:t>USA, Canada + Vesteuropa, senere er flere komme til, fx Mexico, Australien, Japan</a:t>
            </a:r>
          </a:p>
          <a:p>
            <a:endParaRPr lang="da-DK" dirty="0" smtClean="0"/>
          </a:p>
          <a:p>
            <a:r>
              <a:rPr lang="da-DK" dirty="0" smtClean="0"/>
              <a:t>Lang række lande til sammenligning, også BRICS</a:t>
            </a:r>
            <a:r>
              <a:rPr lang="da-DK" baseline="0" dirty="0" smtClean="0"/>
              <a:t> landene er dækket.</a:t>
            </a:r>
            <a:endParaRPr lang="da-DK" dirty="0" smtClean="0"/>
          </a:p>
          <a:p>
            <a:endParaRPr lang="da-DK" dirty="0" smtClean="0"/>
          </a:p>
          <a:p>
            <a:r>
              <a:rPr lang="da-DK" dirty="0" smtClean="0"/>
              <a:t>Ikke det samme som oecd.org. Ved at gå gennem library.au.dk fås en anden brugergrænseflade</a:t>
            </a:r>
            <a:r>
              <a:rPr lang="da-DK" baseline="0" dirty="0" smtClean="0"/>
              <a:t> og mere indhold end på .</a:t>
            </a:r>
            <a:r>
              <a:rPr lang="da-DK" baseline="0" dirty="0" err="1" smtClean="0"/>
              <a:t>org</a:t>
            </a:r>
            <a:endParaRPr lang="da-DK" baseline="0" dirty="0" smtClean="0"/>
          </a:p>
          <a:p>
            <a:endParaRPr lang="da-DK" baseline="0" dirty="0" smtClean="0"/>
          </a:p>
          <a:p>
            <a:r>
              <a:rPr lang="da-DK" baseline="0" dirty="0" smtClean="0"/>
              <a:t>Forklar opdeling i temaer, lande, katalog, statistik.</a:t>
            </a:r>
          </a:p>
          <a:p>
            <a:r>
              <a:rPr lang="da-DK" baseline="0" dirty="0" smtClean="0"/>
              <a:t>Vis søgefunktionen.</a:t>
            </a:r>
          </a:p>
          <a:p>
            <a:endParaRPr lang="da-DK" baseline="0" dirty="0" smtClean="0"/>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28</a:t>
            </a:fld>
            <a:endParaRPr lang="da-DK" dirty="0"/>
          </a:p>
        </p:txBody>
      </p:sp>
    </p:spTree>
    <p:extLst>
      <p:ext uri="{BB962C8B-B14F-4D97-AF65-F5344CB8AC3E}">
        <p14:creationId xmlns:p14="http://schemas.microsoft.com/office/powerpoint/2010/main" val="3774284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Surveys</a:t>
            </a:r>
            <a:r>
              <a:rPr lang="da-DK" dirty="0" smtClean="0"/>
              <a:t> – OECD</a:t>
            </a:r>
            <a:r>
              <a:rPr lang="da-DK" baseline="0" dirty="0" smtClean="0"/>
              <a:t> karakterbogen.</a:t>
            </a:r>
          </a:p>
          <a:p>
            <a:endParaRPr lang="da-DK" baseline="0" dirty="0" smtClean="0"/>
          </a:p>
          <a:p>
            <a:r>
              <a:rPr lang="da-DK" baseline="0" dirty="0" smtClean="0"/>
              <a:t>Outlooks – find fremskrivninger </a:t>
            </a:r>
            <a:endParaRPr lang="da-DK" dirty="0" smtClean="0"/>
          </a:p>
          <a:p>
            <a:endParaRPr lang="da-DK" dirty="0" smtClean="0"/>
          </a:p>
          <a:p>
            <a:r>
              <a:rPr lang="da-DK" dirty="0" smtClean="0"/>
              <a:t>Find </a:t>
            </a:r>
            <a:r>
              <a:rPr lang="da-DK" dirty="0" err="1" smtClean="0"/>
              <a:t>evt</a:t>
            </a:r>
            <a:r>
              <a:rPr lang="da-DK" dirty="0" smtClean="0"/>
              <a:t> Education</a:t>
            </a:r>
            <a:r>
              <a:rPr lang="da-DK" baseline="0" dirty="0" smtClean="0"/>
              <a:t> at a </a:t>
            </a:r>
            <a:r>
              <a:rPr lang="da-DK" baseline="0" dirty="0" err="1" smtClean="0"/>
              <a:t>glance</a:t>
            </a:r>
            <a:r>
              <a:rPr lang="da-DK" baseline="0" dirty="0" smtClean="0"/>
              <a:t> med søgefunktionen</a:t>
            </a:r>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29</a:t>
            </a:fld>
            <a:endParaRPr lang="da-DK" dirty="0"/>
          </a:p>
        </p:txBody>
      </p:sp>
    </p:spTree>
    <p:extLst>
      <p:ext uri="{BB962C8B-B14F-4D97-AF65-F5344CB8AC3E}">
        <p14:creationId xmlns:p14="http://schemas.microsoft.com/office/powerpoint/2010/main" val="51097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Spørg</a:t>
            </a:r>
            <a:r>
              <a:rPr lang="en-US" baseline="0" dirty="0" smtClean="0"/>
              <a:t> </a:t>
            </a:r>
            <a:r>
              <a:rPr lang="en-US" baseline="0" dirty="0" err="1" smtClean="0"/>
              <a:t>hvor</a:t>
            </a:r>
            <a:r>
              <a:rPr lang="en-US" baseline="0" dirty="0" smtClean="0"/>
              <a:t> </a:t>
            </a:r>
            <a:r>
              <a:rPr lang="en-US" baseline="0" dirty="0" err="1" smtClean="0"/>
              <a:t>langt</a:t>
            </a:r>
            <a:r>
              <a:rPr lang="en-US" baseline="0" dirty="0" smtClean="0"/>
              <a:t> de </a:t>
            </a:r>
            <a:r>
              <a:rPr lang="en-US" baseline="0" dirty="0" err="1" smtClean="0"/>
              <a:t>er</a:t>
            </a:r>
            <a:r>
              <a:rPr lang="en-US" baseline="0" dirty="0" smtClean="0"/>
              <a:t> med </a:t>
            </a:r>
            <a:r>
              <a:rPr lang="en-US" baseline="0" dirty="0" err="1" smtClean="0"/>
              <a:t>opgaven</a:t>
            </a:r>
            <a:r>
              <a:rPr lang="en-US" baseline="0" dirty="0" smtClean="0"/>
              <a:t>, og om de </a:t>
            </a:r>
            <a:r>
              <a:rPr lang="en-US" baseline="0" dirty="0" err="1" smtClean="0"/>
              <a:t>har</a:t>
            </a:r>
            <a:r>
              <a:rPr lang="en-US" baseline="0" dirty="0" smtClean="0"/>
              <a:t> </a:t>
            </a:r>
            <a:r>
              <a:rPr lang="en-US" baseline="0" dirty="0" err="1" smtClean="0"/>
              <a:t>arbejdet</a:t>
            </a:r>
            <a:r>
              <a:rPr lang="en-US" baseline="0" dirty="0" smtClean="0"/>
              <a:t> med </a:t>
            </a:r>
            <a:r>
              <a:rPr lang="en-US" baseline="0" dirty="0" err="1" smtClean="0"/>
              <a:t>statistik</a:t>
            </a:r>
            <a:r>
              <a:rPr lang="en-US" baseline="0" dirty="0" smtClean="0"/>
              <a:t> </a:t>
            </a:r>
            <a:r>
              <a:rPr lang="en-US" baseline="0" dirty="0" err="1" smtClean="0"/>
              <a:t>allerede</a:t>
            </a:r>
            <a:endParaRPr lang="en-US" baseline="0" dirty="0" smtClean="0"/>
          </a:p>
          <a:p>
            <a:r>
              <a:rPr lang="en-US" baseline="0" dirty="0" err="1" smtClean="0"/>
              <a:t>Akademisk</a:t>
            </a:r>
            <a:r>
              <a:rPr lang="en-US" baseline="0" dirty="0" smtClean="0"/>
              <a:t> </a:t>
            </a:r>
            <a:r>
              <a:rPr lang="en-US" baseline="0" dirty="0" err="1" smtClean="0"/>
              <a:t>informationssøgning</a:t>
            </a:r>
            <a:r>
              <a:rPr lang="en-US" baseline="0" dirty="0" smtClean="0"/>
              <a:t> og </a:t>
            </a:r>
            <a:r>
              <a:rPr lang="en-US" baseline="0" dirty="0" err="1" smtClean="0"/>
              <a:t>brug</a:t>
            </a:r>
            <a:r>
              <a:rPr lang="en-US" baseline="0" dirty="0" smtClean="0"/>
              <a:t> </a:t>
            </a:r>
            <a:r>
              <a:rPr lang="en-US" baseline="0" dirty="0" err="1" smtClean="0"/>
              <a:t>af</a:t>
            </a:r>
            <a:r>
              <a:rPr lang="en-US" baseline="0" dirty="0" smtClean="0"/>
              <a:t> </a:t>
            </a:r>
            <a:r>
              <a:rPr lang="en-US" baseline="0" dirty="0" err="1" smtClean="0"/>
              <a:t>bibliotekets</a:t>
            </a:r>
            <a:r>
              <a:rPr lang="en-US" baseline="0" dirty="0" smtClean="0"/>
              <a:t> </a:t>
            </a:r>
            <a:r>
              <a:rPr lang="en-US" baseline="0" dirty="0" err="1" smtClean="0"/>
              <a:t>ressourcer</a:t>
            </a:r>
            <a:r>
              <a:rPr lang="en-US" baseline="0" dirty="0" smtClean="0"/>
              <a:t> – vi </a:t>
            </a:r>
            <a:r>
              <a:rPr lang="en-US" baseline="0" dirty="0" err="1" smtClean="0"/>
              <a:t>går</a:t>
            </a:r>
            <a:r>
              <a:rPr lang="en-US" baseline="0" dirty="0" smtClean="0"/>
              <a:t> </a:t>
            </a:r>
            <a:r>
              <a:rPr lang="en-US" baseline="0" dirty="0" err="1" smtClean="0"/>
              <a:t>i</a:t>
            </a:r>
            <a:r>
              <a:rPr lang="en-US" baseline="0" dirty="0" smtClean="0"/>
              <a:t> </a:t>
            </a:r>
            <a:r>
              <a:rPr lang="en-US" baseline="0" dirty="0" err="1" smtClean="0"/>
              <a:t>dybden</a:t>
            </a:r>
            <a:r>
              <a:rPr lang="en-US" baseline="0" dirty="0" smtClean="0"/>
              <a:t>, </a:t>
            </a:r>
            <a:r>
              <a:rPr lang="en-US" baseline="0" dirty="0" err="1" smtClean="0"/>
              <a:t>når</a:t>
            </a:r>
            <a:r>
              <a:rPr lang="en-US" baseline="0" dirty="0" smtClean="0"/>
              <a:t> de </a:t>
            </a:r>
            <a:r>
              <a:rPr lang="en-US" baseline="0" dirty="0" err="1" smtClean="0"/>
              <a:t>skal</a:t>
            </a:r>
            <a:r>
              <a:rPr lang="en-US" baseline="0" dirty="0" smtClean="0"/>
              <a:t> </a:t>
            </a:r>
            <a:r>
              <a:rPr lang="en-US" baseline="0" dirty="0" err="1" smtClean="0"/>
              <a:t>skrive</a:t>
            </a:r>
            <a:r>
              <a:rPr lang="en-US" baseline="0" dirty="0" smtClean="0"/>
              <a:t> </a:t>
            </a:r>
            <a:r>
              <a:rPr lang="en-US" baseline="0" dirty="0" err="1" smtClean="0"/>
              <a:t>bacheloropgave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16CFAD1-D197-4A88-B173-A6412E995EE5}" type="slidenum">
              <a:rPr lang="en-GB" smtClean="0"/>
              <a:t>3</a:t>
            </a:fld>
            <a:endParaRPr lang="en-GB"/>
          </a:p>
        </p:txBody>
      </p:sp>
    </p:spTree>
    <p:extLst>
      <p:ext uri="{BB962C8B-B14F-4D97-AF65-F5344CB8AC3E}">
        <p14:creationId xmlns:p14="http://schemas.microsoft.com/office/powerpoint/2010/main" val="1377698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Vis hvordan siden fungerer</a:t>
            </a:r>
            <a:r>
              <a:rPr lang="da-DK" baseline="0" dirty="0" smtClean="0"/>
              <a:t> med </a:t>
            </a:r>
            <a:r>
              <a:rPr lang="da-DK" baseline="0" dirty="0" err="1" smtClean="0"/>
              <a:t>scroll</a:t>
            </a:r>
            <a:r>
              <a:rPr lang="da-DK" baseline="0" dirty="0" smtClean="0"/>
              <a:t> i højre bjælke.</a:t>
            </a:r>
          </a:p>
          <a:p>
            <a:r>
              <a:rPr lang="da-DK" baseline="0" dirty="0" smtClean="0"/>
              <a:t>Find </a:t>
            </a:r>
            <a:r>
              <a:rPr lang="da-DK" baseline="0" dirty="0" err="1" smtClean="0"/>
              <a:t>ppp</a:t>
            </a:r>
            <a:r>
              <a:rPr lang="da-DK" baseline="0" dirty="0" smtClean="0"/>
              <a:t> med søgefunktion</a:t>
            </a:r>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30</a:t>
            </a:fld>
            <a:endParaRPr lang="da-DK" dirty="0"/>
          </a:p>
        </p:txBody>
      </p:sp>
    </p:spTree>
    <p:extLst>
      <p:ext uri="{BB962C8B-B14F-4D97-AF65-F5344CB8AC3E}">
        <p14:creationId xmlns:p14="http://schemas.microsoft.com/office/powerpoint/2010/main" val="1676348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Vis en tabel med mulighed for at skrue på parametrene.</a:t>
            </a:r>
          </a:p>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31</a:t>
            </a:fld>
            <a:endParaRPr lang="da-DK" dirty="0"/>
          </a:p>
        </p:txBody>
      </p:sp>
    </p:spTree>
    <p:extLst>
      <p:ext uri="{BB962C8B-B14F-4D97-AF65-F5344CB8AC3E}">
        <p14:creationId xmlns:p14="http://schemas.microsoft.com/office/powerpoint/2010/main" val="8015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32</a:t>
            </a:fld>
            <a:endParaRPr lang="da-DK" dirty="0"/>
          </a:p>
        </p:txBody>
      </p:sp>
    </p:spTree>
    <p:extLst>
      <p:ext uri="{BB962C8B-B14F-4D97-AF65-F5344CB8AC3E}">
        <p14:creationId xmlns:p14="http://schemas.microsoft.com/office/powerpoint/2010/main" val="2237342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33</a:t>
            </a:fld>
            <a:endParaRPr lang="da-DK" dirty="0"/>
          </a:p>
        </p:txBody>
      </p:sp>
    </p:spTree>
    <p:extLst>
      <p:ext uri="{BB962C8B-B14F-4D97-AF65-F5344CB8AC3E}">
        <p14:creationId xmlns:p14="http://schemas.microsoft.com/office/powerpoint/2010/main" val="1131286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34</a:t>
            </a:fld>
            <a:endParaRPr lang="da-DK" dirty="0"/>
          </a:p>
        </p:txBody>
      </p:sp>
    </p:spTree>
    <p:extLst>
      <p:ext uri="{BB962C8B-B14F-4D97-AF65-F5344CB8AC3E}">
        <p14:creationId xmlns:p14="http://schemas.microsoft.com/office/powerpoint/2010/main" val="166688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35</a:t>
            </a:fld>
            <a:endParaRPr lang="da-DK" dirty="0"/>
          </a:p>
        </p:txBody>
      </p:sp>
    </p:spTree>
    <p:extLst>
      <p:ext uri="{BB962C8B-B14F-4D97-AF65-F5344CB8AC3E}">
        <p14:creationId xmlns:p14="http://schemas.microsoft.com/office/powerpoint/2010/main" val="1805600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36</a:t>
            </a:fld>
            <a:endParaRPr lang="da-DK" dirty="0"/>
          </a:p>
        </p:txBody>
      </p:sp>
    </p:spTree>
    <p:extLst>
      <p:ext uri="{BB962C8B-B14F-4D97-AF65-F5344CB8AC3E}">
        <p14:creationId xmlns:p14="http://schemas.microsoft.com/office/powerpoint/2010/main" val="2955331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nSpc>
                <a:spcPct val="90000"/>
              </a:lnSpc>
              <a:buClrTx/>
              <a:buFont typeface="Arial" panose="020B0604020202020204" pitchFamily="34" charset="0"/>
              <a:buChar char="•"/>
            </a:pPr>
            <a:r>
              <a:rPr lang="da-DK" sz="1200" dirty="0" smtClean="0"/>
              <a:t>Hjælp </a:t>
            </a:r>
            <a:r>
              <a:rPr lang="da-DK" sz="1200" dirty="0"/>
              <a:t>til informationssøgning: Spørg på biblioteket!</a:t>
            </a:r>
          </a:p>
          <a:p>
            <a:pPr>
              <a:lnSpc>
                <a:spcPct val="90000"/>
              </a:lnSpc>
              <a:buClrTx/>
              <a:buFont typeface="Arial" panose="020B0604020202020204" pitchFamily="34" charset="0"/>
              <a:buChar char="•"/>
            </a:pPr>
            <a:r>
              <a:rPr lang="da-DK" sz="1200" dirty="0"/>
              <a:t>Kurser i referencehåndteringsværktøjer, artikelsøgning m.m. </a:t>
            </a:r>
            <a:endParaRPr lang="da-DK" sz="1200" dirty="0" smtClean="0"/>
          </a:p>
          <a:p>
            <a:pPr>
              <a:lnSpc>
                <a:spcPct val="90000"/>
              </a:lnSpc>
              <a:buClrTx/>
              <a:buFont typeface="Arial" panose="020B0604020202020204" pitchFamily="34" charset="0"/>
              <a:buChar char="•"/>
            </a:pPr>
            <a:r>
              <a:rPr lang="da-DK" sz="1200" dirty="0" smtClean="0"/>
              <a:t>Login 8-10 cifre (cpr eller </a:t>
            </a:r>
            <a:r>
              <a:rPr lang="da-DK" sz="1200" dirty="0" err="1" smtClean="0"/>
              <a:t>telefonnr</a:t>
            </a:r>
            <a:r>
              <a:rPr lang="da-DK" sz="1200" dirty="0" smtClean="0"/>
              <a:t>) og 4-cifret pinkode.</a:t>
            </a:r>
            <a:r>
              <a:rPr lang="da-DK" sz="1200" baseline="0" dirty="0" smtClean="0"/>
              <a:t> </a:t>
            </a:r>
            <a:endParaRPr lang="da-DK" sz="1200" dirty="0"/>
          </a:p>
          <a:p>
            <a:pPr>
              <a:lnSpc>
                <a:spcPct val="90000"/>
              </a:lnSpc>
              <a:buClrTx/>
              <a:buFont typeface="Arial" panose="020B0604020202020204" pitchFamily="34" charset="0"/>
              <a:buChar char="•"/>
            </a:pPr>
            <a:r>
              <a:rPr lang="da-DK" sz="1200" dirty="0" smtClean="0"/>
              <a:t>Brug dit WAYF login for at få adgang til bibliotekets databaser hjemmefra!</a:t>
            </a:r>
          </a:p>
          <a:p>
            <a:pPr>
              <a:lnSpc>
                <a:spcPct val="90000"/>
              </a:lnSpc>
              <a:buClrTx/>
              <a:buFont typeface="Arial" panose="020B0604020202020204" pitchFamily="34" charset="0"/>
              <a:buChar char="•"/>
            </a:pPr>
            <a:r>
              <a:rPr lang="da-DK" sz="1200" dirty="0" smtClean="0"/>
              <a:t>Åben </a:t>
            </a:r>
            <a:r>
              <a:rPr lang="da-DK" sz="1200" dirty="0"/>
              <a:t>24/7! </a:t>
            </a:r>
            <a:br>
              <a:rPr lang="da-DK" sz="1200" dirty="0"/>
            </a:br>
            <a:endParaRPr lang="da-DK" sz="1200" dirty="0"/>
          </a:p>
          <a:p>
            <a:endParaRPr lang="da-DK"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da-DK" smtClean="0"/>
              <a:pPr>
                <a:defRPr/>
              </a:pPr>
              <a:t>37</a:t>
            </a:fld>
            <a:endParaRPr lang="da-DK" dirty="0"/>
          </a:p>
        </p:txBody>
      </p:sp>
    </p:spTree>
    <p:extLst>
      <p:ext uri="{BB962C8B-B14F-4D97-AF65-F5344CB8AC3E}">
        <p14:creationId xmlns:p14="http://schemas.microsoft.com/office/powerpoint/2010/main" val="229415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Fristende</a:t>
            </a:r>
            <a:r>
              <a:rPr lang="en-US" dirty="0" smtClean="0"/>
              <a:t> at springe </a:t>
            </a:r>
            <a:r>
              <a:rPr lang="en-US" dirty="0" err="1" smtClean="0"/>
              <a:t>direkte</a:t>
            </a:r>
            <a:r>
              <a:rPr lang="en-US" dirty="0" smtClean="0"/>
              <a:t> </a:t>
            </a:r>
            <a:r>
              <a:rPr lang="en-US" dirty="0" err="1" smtClean="0"/>
              <a:t>ud</a:t>
            </a:r>
            <a:r>
              <a:rPr lang="en-US" dirty="0" smtClean="0"/>
              <a:t> </a:t>
            </a:r>
            <a:r>
              <a:rPr lang="en-US" dirty="0" err="1" smtClean="0"/>
              <a:t>i</a:t>
            </a:r>
            <a:r>
              <a:rPr lang="en-US" baseline="0" dirty="0" smtClean="0"/>
              <a:t> </a:t>
            </a:r>
            <a:r>
              <a:rPr lang="en-US" baseline="0" dirty="0" err="1" smtClean="0"/>
              <a:t>det</a:t>
            </a:r>
            <a:r>
              <a:rPr lang="en-US" baseline="0" dirty="0" smtClean="0"/>
              <a:t> og </a:t>
            </a:r>
            <a:r>
              <a:rPr lang="en-US" baseline="0" dirty="0" err="1" smtClean="0"/>
              <a:t>starte</a:t>
            </a:r>
            <a:r>
              <a:rPr lang="en-US" baseline="0" dirty="0" smtClean="0"/>
              <a:t> med at </a:t>
            </a:r>
            <a:r>
              <a:rPr lang="en-US" baseline="0" dirty="0" err="1" smtClean="0"/>
              <a:t>skrabe</a:t>
            </a:r>
            <a:r>
              <a:rPr lang="en-US" baseline="0" dirty="0" smtClean="0"/>
              <a:t> information og data </a:t>
            </a:r>
            <a:r>
              <a:rPr lang="en-US" baseline="0" dirty="0" err="1" smtClean="0"/>
              <a:t>sammen</a:t>
            </a:r>
            <a:r>
              <a:rPr lang="en-US" baseline="0" dirty="0" smtClean="0"/>
              <a:t> – men </a:t>
            </a:r>
            <a:r>
              <a:rPr lang="en-US" baseline="0" dirty="0" err="1" smtClean="0"/>
              <a:t>vigtigt</a:t>
            </a:r>
            <a:r>
              <a:rPr lang="en-US" baseline="0" dirty="0" smtClean="0"/>
              <a:t> at </a:t>
            </a:r>
            <a:r>
              <a:rPr lang="en-US" baseline="0" dirty="0" err="1" smtClean="0"/>
              <a:t>kunne</a:t>
            </a:r>
            <a:r>
              <a:rPr lang="en-US" baseline="0" dirty="0" smtClean="0"/>
              <a:t> </a:t>
            </a:r>
            <a:r>
              <a:rPr lang="en-US" baseline="0" dirty="0" err="1" smtClean="0"/>
              <a:t>træde</a:t>
            </a:r>
            <a:r>
              <a:rPr lang="en-US" baseline="0" dirty="0" smtClean="0"/>
              <a:t> et </a:t>
            </a:r>
            <a:r>
              <a:rPr lang="en-US" baseline="0" dirty="0" err="1" smtClean="0"/>
              <a:t>skridt</a:t>
            </a:r>
            <a:r>
              <a:rPr lang="en-US" baseline="0" dirty="0" smtClean="0"/>
              <a:t> </a:t>
            </a:r>
            <a:r>
              <a:rPr lang="en-US" baseline="0" dirty="0" err="1" smtClean="0"/>
              <a:t>tilbage</a:t>
            </a:r>
            <a:r>
              <a:rPr lang="en-US" baseline="0" dirty="0" smtClean="0"/>
              <a:t> og </a:t>
            </a:r>
            <a:r>
              <a:rPr lang="en-US" baseline="0" dirty="0" err="1" smtClean="0"/>
              <a:t>stille</a:t>
            </a:r>
            <a:r>
              <a:rPr lang="en-US" baseline="0" dirty="0" smtClean="0"/>
              <a:t> </a:t>
            </a:r>
            <a:r>
              <a:rPr lang="en-US" baseline="0" dirty="0" err="1" smtClean="0"/>
              <a:t>spørgsmålet</a:t>
            </a:r>
            <a:r>
              <a:rPr lang="en-US" baseline="0" dirty="0" smtClean="0"/>
              <a:t> “</a:t>
            </a:r>
            <a:r>
              <a:rPr lang="en-US" baseline="0" dirty="0" err="1" smtClean="0"/>
              <a:t>hvorfor</a:t>
            </a:r>
            <a:r>
              <a:rPr lang="en-US" baseline="0" dirty="0" smtClean="0"/>
              <a:t>”. </a:t>
            </a:r>
            <a:r>
              <a:rPr lang="en-US" baseline="0" dirty="0" err="1" smtClean="0"/>
              <a:t>Hvad</a:t>
            </a:r>
            <a:r>
              <a:rPr lang="en-US" baseline="0" dirty="0" smtClean="0"/>
              <a:t> </a:t>
            </a:r>
            <a:r>
              <a:rPr lang="en-US" baseline="0" dirty="0" err="1" smtClean="0"/>
              <a:t>er</a:t>
            </a:r>
            <a:r>
              <a:rPr lang="en-US" baseline="0" dirty="0" smtClean="0"/>
              <a:t> </a:t>
            </a:r>
            <a:r>
              <a:rPr lang="en-US" baseline="0" dirty="0" err="1" smtClean="0"/>
              <a:t>det</a:t>
            </a:r>
            <a:r>
              <a:rPr lang="en-US" baseline="0" dirty="0" smtClean="0"/>
              <a:t>, der </a:t>
            </a:r>
            <a:r>
              <a:rPr lang="en-US" baseline="0" dirty="0" err="1" smtClean="0"/>
              <a:t>er</a:t>
            </a:r>
            <a:r>
              <a:rPr lang="en-US" baseline="0" dirty="0" smtClean="0"/>
              <a:t> </a:t>
            </a:r>
            <a:r>
              <a:rPr lang="en-US" baseline="0" dirty="0" err="1" smtClean="0"/>
              <a:t>interessant</a:t>
            </a:r>
            <a:r>
              <a:rPr lang="en-US" baseline="0" dirty="0" smtClean="0"/>
              <a:t>, </a:t>
            </a:r>
            <a:r>
              <a:rPr lang="en-US" baseline="0" dirty="0" err="1" smtClean="0"/>
              <a:t>hvad</a:t>
            </a:r>
            <a:r>
              <a:rPr lang="en-US" baseline="0" dirty="0" smtClean="0"/>
              <a:t> </a:t>
            </a:r>
            <a:r>
              <a:rPr lang="en-US" baseline="0" dirty="0" err="1" smtClean="0"/>
              <a:t>er</a:t>
            </a:r>
            <a:r>
              <a:rPr lang="en-US" baseline="0" dirty="0" smtClean="0"/>
              <a:t> </a:t>
            </a:r>
            <a:r>
              <a:rPr lang="en-US" baseline="0" dirty="0" err="1" smtClean="0"/>
              <a:t>koblingen</a:t>
            </a:r>
            <a:r>
              <a:rPr lang="en-US" baseline="0" dirty="0" smtClean="0"/>
              <a:t> </a:t>
            </a:r>
            <a:r>
              <a:rPr lang="en-US" baseline="0" dirty="0" err="1" smtClean="0"/>
              <a:t>til</a:t>
            </a:r>
            <a:r>
              <a:rPr lang="en-US" baseline="0" dirty="0" smtClean="0"/>
              <a:t> den </a:t>
            </a:r>
            <a:r>
              <a:rPr lang="en-US" baseline="0" dirty="0" err="1" smtClean="0"/>
              <a:t>teori</a:t>
            </a:r>
            <a:r>
              <a:rPr lang="en-US" baseline="0" dirty="0" smtClean="0"/>
              <a:t>, I </a:t>
            </a:r>
            <a:r>
              <a:rPr lang="en-US" baseline="0" dirty="0" err="1" smtClean="0"/>
              <a:t>har</a:t>
            </a:r>
            <a:r>
              <a:rPr lang="en-US" baseline="0" dirty="0" smtClean="0"/>
              <a:t> </a:t>
            </a:r>
            <a:r>
              <a:rPr lang="en-US" baseline="0" dirty="0" err="1" smtClean="0"/>
              <a:t>lært</a:t>
            </a:r>
            <a:r>
              <a:rPr lang="en-US" baseline="0" dirty="0" smtClean="0"/>
              <a:t>. </a:t>
            </a:r>
            <a:br>
              <a:rPr lang="en-US" baseline="0" dirty="0" smtClean="0"/>
            </a:br>
            <a:r>
              <a:rPr lang="en-US" baseline="0" dirty="0" err="1" smtClean="0"/>
              <a:t>Også</a:t>
            </a:r>
            <a:r>
              <a:rPr lang="en-US" baseline="0" dirty="0" smtClean="0"/>
              <a:t> </a:t>
            </a:r>
            <a:r>
              <a:rPr lang="en-US" baseline="0" dirty="0" err="1" smtClean="0"/>
              <a:t>vigtigt</a:t>
            </a:r>
            <a:r>
              <a:rPr lang="en-US" baseline="0" dirty="0" smtClean="0"/>
              <a:t> at </a:t>
            </a:r>
            <a:r>
              <a:rPr lang="en-US" baseline="0" dirty="0" err="1" smtClean="0"/>
              <a:t>huske</a:t>
            </a:r>
            <a:r>
              <a:rPr lang="en-US" baseline="0" dirty="0" smtClean="0"/>
              <a:t> at </a:t>
            </a:r>
            <a:r>
              <a:rPr lang="en-US" baseline="0" dirty="0" err="1" smtClean="0"/>
              <a:t>dokumentere</a:t>
            </a:r>
            <a:r>
              <a:rPr lang="en-US" baseline="0" dirty="0" smtClean="0"/>
              <a:t> alt, </a:t>
            </a:r>
            <a:r>
              <a:rPr lang="en-US" baseline="0" dirty="0" err="1" smtClean="0"/>
              <a:t>hvad</a:t>
            </a:r>
            <a:r>
              <a:rPr lang="en-US" baseline="0" dirty="0" smtClean="0"/>
              <a:t> I </a:t>
            </a:r>
            <a:r>
              <a:rPr lang="en-US" baseline="0" dirty="0" err="1" smtClean="0"/>
              <a:t>har</a:t>
            </a:r>
            <a:r>
              <a:rPr lang="en-US" baseline="0" dirty="0" smtClean="0"/>
              <a:t> </a:t>
            </a:r>
            <a:r>
              <a:rPr lang="en-US" baseline="0" dirty="0" err="1" smtClean="0"/>
              <a:t>gjort</a:t>
            </a:r>
            <a:r>
              <a:rPr lang="en-US" baseline="0" dirty="0" smtClean="0"/>
              <a:t>. </a:t>
            </a:r>
            <a:r>
              <a:rPr lang="en-US" baseline="0" dirty="0" err="1" smtClean="0"/>
              <a:t>Fremgangsmåden</a:t>
            </a:r>
            <a:r>
              <a:rPr lang="en-US" baseline="0" dirty="0" smtClean="0"/>
              <a:t> </a:t>
            </a:r>
            <a:r>
              <a:rPr lang="en-US" baseline="0" dirty="0" err="1" smtClean="0"/>
              <a:t>skal</a:t>
            </a:r>
            <a:r>
              <a:rPr lang="en-US" baseline="0" dirty="0" smtClean="0"/>
              <a:t> </a:t>
            </a:r>
            <a:r>
              <a:rPr lang="en-US" baseline="0" dirty="0" err="1" smtClean="0"/>
              <a:t>være</a:t>
            </a:r>
            <a:r>
              <a:rPr lang="en-US" baseline="0" dirty="0" smtClean="0"/>
              <a:t> transparent, </a:t>
            </a:r>
            <a:r>
              <a:rPr lang="en-US" baseline="0" dirty="0" err="1" smtClean="0"/>
              <a:t>så</a:t>
            </a:r>
            <a:r>
              <a:rPr lang="en-US" baseline="0" dirty="0" smtClean="0"/>
              <a:t> </a:t>
            </a:r>
            <a:r>
              <a:rPr lang="en-US" baseline="0" dirty="0" err="1" smtClean="0"/>
              <a:t>andre</a:t>
            </a:r>
            <a:r>
              <a:rPr lang="en-US" baseline="0" dirty="0" smtClean="0"/>
              <a:t> </a:t>
            </a:r>
            <a:r>
              <a:rPr lang="en-US" baseline="0" dirty="0" err="1" smtClean="0"/>
              <a:t>kan</a:t>
            </a:r>
            <a:r>
              <a:rPr lang="en-US" baseline="0" dirty="0" smtClean="0"/>
              <a:t> </a:t>
            </a:r>
            <a:r>
              <a:rPr lang="en-US" baseline="0" dirty="0" err="1" smtClean="0"/>
              <a:t>gentage</a:t>
            </a:r>
            <a:r>
              <a:rPr lang="en-US" baseline="0" dirty="0" smtClean="0"/>
              <a:t> </a:t>
            </a:r>
            <a:r>
              <a:rPr lang="en-US" baseline="0" dirty="0" err="1" smtClean="0"/>
              <a:t>processen</a:t>
            </a:r>
            <a:r>
              <a:rPr lang="en-US" baseline="0" dirty="0" smtClean="0"/>
              <a:t> og </a:t>
            </a:r>
            <a:r>
              <a:rPr lang="en-US" baseline="0" dirty="0" err="1" smtClean="0"/>
              <a:t>helst</a:t>
            </a:r>
            <a:r>
              <a:rPr lang="en-US" baseline="0" dirty="0" smtClean="0"/>
              <a:t> </a:t>
            </a:r>
            <a:r>
              <a:rPr lang="en-US" baseline="0" dirty="0" err="1" smtClean="0"/>
              <a:t>komme</a:t>
            </a:r>
            <a:r>
              <a:rPr lang="en-US" baseline="0" dirty="0" smtClean="0"/>
              <a:t> </a:t>
            </a:r>
            <a:r>
              <a:rPr lang="en-US" baseline="0" dirty="0" err="1" smtClean="0"/>
              <a:t>frem</a:t>
            </a:r>
            <a:r>
              <a:rPr lang="en-US" baseline="0" dirty="0" smtClean="0"/>
              <a:t> </a:t>
            </a:r>
            <a:r>
              <a:rPr lang="en-US" baseline="0" dirty="0" err="1" smtClean="0"/>
              <a:t>til</a:t>
            </a:r>
            <a:r>
              <a:rPr lang="en-US" baseline="0" dirty="0" smtClean="0"/>
              <a:t> </a:t>
            </a:r>
            <a:r>
              <a:rPr lang="en-US" baseline="0" dirty="0" err="1" smtClean="0"/>
              <a:t>samme</a:t>
            </a:r>
            <a:r>
              <a:rPr lang="en-US" baseline="0" dirty="0" smtClean="0"/>
              <a:t> </a:t>
            </a:r>
            <a:r>
              <a:rPr lang="en-US" baseline="0" dirty="0" err="1" smtClean="0"/>
              <a:t>resultat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16CFAD1-D197-4A88-B173-A6412E995EE5}" type="slidenum">
              <a:rPr lang="en-GB" smtClean="0"/>
              <a:t>4</a:t>
            </a:fld>
            <a:endParaRPr lang="en-GB"/>
          </a:p>
        </p:txBody>
      </p:sp>
    </p:spTree>
    <p:extLst>
      <p:ext uri="{BB962C8B-B14F-4D97-AF65-F5344CB8AC3E}">
        <p14:creationId xmlns:p14="http://schemas.microsoft.com/office/powerpoint/2010/main" val="417963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195">
              <a:defRPr/>
            </a:pPr>
            <a:endParaRPr lang="da-DK" dirty="0">
              <a:latin typeface="Calibri" pitchFamily="34" charset="0"/>
            </a:endParaRPr>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5</a:t>
            </a:fld>
            <a:endParaRPr lang="da-DK"/>
          </a:p>
        </p:txBody>
      </p:sp>
    </p:spTree>
    <p:extLst>
      <p:ext uri="{BB962C8B-B14F-4D97-AF65-F5344CB8AC3E}">
        <p14:creationId xmlns:p14="http://schemas.microsoft.com/office/powerpoint/2010/main" val="424945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Start med en</a:t>
            </a:r>
            <a:r>
              <a:rPr lang="da-DK" baseline="0" dirty="0" smtClean="0"/>
              <a:t> brainstorm – hvor ville I lede efter information om boligmarkedet i Danmark? Skriv buddene op på tavlen.</a:t>
            </a:r>
            <a:endParaRPr lang="da-DK" dirty="0" smtClean="0"/>
          </a:p>
          <a:p>
            <a:endParaRPr lang="da-DK" dirty="0" smtClean="0"/>
          </a:p>
          <a:p>
            <a:r>
              <a:rPr lang="da-DK" dirty="0" smtClean="0"/>
              <a:t>Ad indhold) Alle kan lægge materiale på nettet, ingen</a:t>
            </a:r>
            <a:r>
              <a:rPr lang="da-DK" baseline="0" dirty="0" smtClean="0"/>
              <a:t> </a:t>
            </a:r>
            <a:r>
              <a:rPr lang="da-DK" baseline="0" dirty="0" err="1" smtClean="0"/>
              <a:t>faktatjek</a:t>
            </a:r>
            <a:r>
              <a:rPr lang="da-DK" baseline="0" dirty="0" smtClean="0"/>
              <a:t> eller kvalitetsvurdering.</a:t>
            </a:r>
            <a:endParaRPr lang="da-DK" dirty="0" smtClean="0"/>
          </a:p>
          <a:p>
            <a:endParaRPr lang="da-DK" dirty="0" smtClean="0"/>
          </a:p>
          <a:p>
            <a:r>
              <a:rPr lang="da-DK" dirty="0" smtClean="0"/>
              <a:t>Google er god i en inspirationsfase, og til</a:t>
            </a:r>
            <a:r>
              <a:rPr lang="da-DK" baseline="0" dirty="0" smtClean="0"/>
              <a:t> at danne overblik over fx interessenter på et givent område.</a:t>
            </a:r>
            <a:br>
              <a:rPr lang="da-DK" baseline="0" dirty="0" smtClean="0"/>
            </a:br>
            <a:r>
              <a:rPr lang="da-DK" baseline="0" dirty="0" smtClean="0"/>
              <a:t/>
            </a:r>
            <a:br>
              <a:rPr lang="da-DK" baseline="0" dirty="0" smtClean="0"/>
            </a:br>
            <a:r>
              <a:rPr lang="da-DK" baseline="0" dirty="0" smtClean="0"/>
              <a:t>Søg fx efter ”boligmarkedet” på Google, og først efter 19-20 links til banker og ejendomsmæglere og nyhedssider, kommer der et resultat fra Danmarks Statistik, og også nogle brugbare henvisninger til fx De Økonomiske Råd og Nationalbanken. Men derefter kommer endnu en stribe banker og ejendomsmæglere. </a:t>
            </a:r>
          </a:p>
          <a:p>
            <a:endParaRPr lang="da-DK" baseline="0" dirty="0" smtClean="0"/>
          </a:p>
          <a:p>
            <a:r>
              <a:rPr lang="da-DK" baseline="0" dirty="0" smtClean="0"/>
              <a:t>Hvor er boligministeriet, hvor er </a:t>
            </a:r>
            <a:r>
              <a:rPr lang="da-DK" baseline="0" dirty="0" err="1" smtClean="0"/>
              <a:t>finansrådet</a:t>
            </a:r>
            <a:r>
              <a:rPr lang="da-DK" baseline="0" dirty="0" smtClean="0"/>
              <a:t>?</a:t>
            </a:r>
            <a:br>
              <a:rPr lang="da-DK" baseline="0" dirty="0" smtClean="0"/>
            </a:br>
            <a:endParaRPr lang="da-DK" baseline="0" dirty="0" smtClean="0"/>
          </a:p>
          <a:p>
            <a:r>
              <a:rPr lang="da-DK" baseline="0" dirty="0" smtClean="0"/>
              <a:t>Hvor langt gider man blive ved med at scrolle ned for måske at finde noget interessant?</a:t>
            </a:r>
          </a:p>
          <a:p>
            <a:endParaRPr lang="da-DK" baseline="0" dirty="0" smtClean="0"/>
          </a:p>
          <a:p>
            <a:endParaRPr lang="da-DK" baseline="0" dirty="0" smtClean="0"/>
          </a:p>
          <a:p>
            <a:endParaRPr lang="da-DK" dirty="0"/>
          </a:p>
        </p:txBody>
      </p:sp>
      <p:sp>
        <p:nvSpPr>
          <p:cNvPr id="4" name="Pladsholder til slidenummer 3"/>
          <p:cNvSpPr>
            <a:spLocks noGrp="1"/>
          </p:cNvSpPr>
          <p:nvPr>
            <p:ph type="sldNum" sz="quarter" idx="10"/>
          </p:nvPr>
        </p:nvSpPr>
        <p:spPr/>
        <p:txBody>
          <a:bodyPr/>
          <a:lstStyle/>
          <a:p>
            <a:fld id="{A16CFAD1-D197-4A88-B173-A6412E995EE5}" type="slidenum">
              <a:rPr lang="en-GB" smtClean="0"/>
              <a:t>6</a:t>
            </a:fld>
            <a:endParaRPr lang="en-GB"/>
          </a:p>
        </p:txBody>
      </p:sp>
    </p:spTree>
    <p:extLst>
      <p:ext uri="{BB962C8B-B14F-4D97-AF65-F5344CB8AC3E}">
        <p14:creationId xmlns:p14="http://schemas.microsoft.com/office/powerpoint/2010/main" val="98784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Find under indstillinger</a:t>
            </a:r>
            <a:r>
              <a:rPr lang="da-DK" baseline="0" dirty="0" smtClean="0"/>
              <a:t> nederst til venstre på søgesiden. Vis hvilke parametre, der kan indstilles på.</a:t>
            </a:r>
            <a:br>
              <a:rPr lang="da-DK" baseline="0" dirty="0" smtClean="0"/>
            </a:br>
            <a:endParaRPr lang="da-DK" baseline="0" dirty="0" smtClean="0"/>
          </a:p>
          <a:p>
            <a:r>
              <a:rPr lang="da-DK" baseline="0" dirty="0" smtClean="0"/>
              <a:t>Google </a:t>
            </a:r>
            <a:r>
              <a:rPr lang="da-DK" baseline="0" dirty="0" err="1" smtClean="0"/>
              <a:t>Scholar</a:t>
            </a:r>
            <a:r>
              <a:rPr lang="da-DK" baseline="0" dirty="0" smtClean="0"/>
              <a:t> kan også nævnes.</a:t>
            </a:r>
          </a:p>
          <a:p>
            <a:endParaRPr lang="da-DK" dirty="0"/>
          </a:p>
        </p:txBody>
      </p:sp>
      <p:sp>
        <p:nvSpPr>
          <p:cNvPr id="4" name="Pladsholder til slidenummer 3"/>
          <p:cNvSpPr>
            <a:spLocks noGrp="1"/>
          </p:cNvSpPr>
          <p:nvPr>
            <p:ph type="sldNum" sz="quarter" idx="10"/>
          </p:nvPr>
        </p:nvSpPr>
        <p:spPr/>
        <p:txBody>
          <a:bodyPr/>
          <a:lstStyle/>
          <a:p>
            <a:fld id="{A16CFAD1-D197-4A88-B173-A6412E995EE5}" type="slidenum">
              <a:rPr lang="en-GB" smtClean="0"/>
              <a:t>7</a:t>
            </a:fld>
            <a:endParaRPr lang="en-GB"/>
          </a:p>
        </p:txBody>
      </p:sp>
    </p:spTree>
    <p:extLst>
      <p:ext uri="{BB962C8B-B14F-4D97-AF65-F5344CB8AC3E}">
        <p14:creationId xmlns:p14="http://schemas.microsoft.com/office/powerpoint/2010/main" val="1364109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a:t>
            </a:fld>
            <a:endParaRPr lang="en-GB" dirty="0"/>
          </a:p>
        </p:txBody>
      </p:sp>
    </p:spTree>
    <p:extLst>
      <p:ext uri="{BB962C8B-B14F-4D97-AF65-F5344CB8AC3E}">
        <p14:creationId xmlns:p14="http://schemas.microsoft.com/office/powerpoint/2010/main" val="2116877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pPr>
              <a:defRPr/>
            </a:pPr>
            <a:fld id="{72C160C3-3AB6-49C1-8001-AFDAD271EB5B}" type="slidenum">
              <a:rPr lang="da-DK" smtClean="0"/>
              <a:pPr>
                <a:defRPr/>
              </a:pPr>
              <a:t>9</a:t>
            </a:fld>
            <a:endParaRPr lang="da-DK" dirty="0"/>
          </a:p>
        </p:txBody>
      </p:sp>
    </p:spTree>
    <p:extLst>
      <p:ext uri="{BB962C8B-B14F-4D97-AF65-F5344CB8AC3E}">
        <p14:creationId xmlns:p14="http://schemas.microsoft.com/office/powerpoint/2010/main" val="2221388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bin"/><Relationship Id="rId1" Type="http://schemas.openxmlformats.org/officeDocument/2006/relationships/slideMaster" Target="../slideMasters/slideMaster2.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I">
    <p:bg>
      <p:bgPr>
        <a:solidFill>
          <a:srgbClr val="001F6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9138" y="654050"/>
            <a:ext cx="5213662" cy="1721087"/>
          </a:xfrm>
        </p:spPr>
        <p:txBody>
          <a:bodyPr anchor="t" anchorCtr="0"/>
          <a:lstStyle>
            <a:lvl1pPr algn="l">
              <a:defRPr sz="6500">
                <a:solidFill>
                  <a:schemeClr val="bg1"/>
                </a:solidFill>
              </a:defRPr>
            </a:lvl1pPr>
          </a:lstStyle>
          <a:p>
            <a:r>
              <a:rPr lang="en-US"/>
              <a:t>Click to edit Master title style</a:t>
            </a:r>
            <a:endParaRPr lang="da-DK" dirty="0"/>
          </a:p>
        </p:txBody>
      </p:sp>
      <p:sp>
        <p:nvSpPr>
          <p:cNvPr id="3" name="Subtitle 2"/>
          <p:cNvSpPr>
            <a:spLocks noGrp="1"/>
          </p:cNvSpPr>
          <p:nvPr>
            <p:ph type="subTitle" idx="1" hasCustomPrompt="1"/>
          </p:nvPr>
        </p:nvSpPr>
        <p:spPr>
          <a:xfrm>
            <a:off x="720000" y="2432121"/>
            <a:ext cx="5212800" cy="900000"/>
          </a:xfrm>
        </p:spPr>
        <p:txBody>
          <a:bodyPr/>
          <a:lstStyle>
            <a:lvl1pPr marL="0" indent="0" algn="l">
              <a:lnSpc>
                <a:spcPct val="100000"/>
              </a:lnSpc>
              <a:spcBef>
                <a:spcPts val="0"/>
              </a:spcBef>
              <a:buFont typeface="Arial" panose="020B0604020202020204" pitchFamily="34" charset="0"/>
              <a:buChar char="​"/>
              <a:defRPr sz="2500" baseline="0">
                <a:solidFill>
                  <a:schemeClr val="bg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da-DK" dirty="0"/>
              <a:t>Klik her for at tilføje undertitel maks. to linjer</a:t>
            </a:r>
          </a:p>
        </p:txBody>
      </p:sp>
      <p:sp>
        <p:nvSpPr>
          <p:cNvPr id="10" name="Text Placeholder 3"/>
          <p:cNvSpPr>
            <a:spLocks noGrp="1"/>
          </p:cNvSpPr>
          <p:nvPr>
            <p:ph type="body" sz="quarter" idx="13" hasCustomPrompt="1"/>
          </p:nvPr>
        </p:nvSpPr>
        <p:spPr>
          <a:xfrm>
            <a:off x="719138" y="3529061"/>
            <a:ext cx="5212800" cy="394255"/>
          </a:xfrm>
        </p:spPr>
        <p:txBody>
          <a:bodyPr anchor="b" anchorCtr="0"/>
          <a:lstStyle>
            <a:lvl1pPr marL="0" indent="0">
              <a:lnSpc>
                <a:spcPct val="106000"/>
              </a:lnSpc>
              <a:buNone/>
              <a:defRPr sz="1100" baseline="0">
                <a:solidFill>
                  <a:schemeClr val="bg1"/>
                </a:solidFill>
              </a:defRPr>
            </a:lvl1pPr>
          </a:lstStyle>
          <a:p>
            <a:pPr lvl="0"/>
            <a:r>
              <a:rPr lang="da-DK" dirty="0"/>
              <a:t>Indsæt navn og </a:t>
            </a:r>
            <a:br>
              <a:rPr lang="da-DK" dirty="0"/>
            </a:br>
            <a:r>
              <a:rPr lang="da-DK" dirty="0"/>
              <a:t>titel</a:t>
            </a:r>
          </a:p>
        </p:txBody>
      </p:sp>
      <p:sp>
        <p:nvSpPr>
          <p:cNvPr id="11" name="Text Placeholder 4"/>
          <p:cNvSpPr>
            <a:spLocks noGrp="1"/>
          </p:cNvSpPr>
          <p:nvPr>
            <p:ph type="body" sz="quarter" idx="14" hasCustomPrompt="1"/>
          </p:nvPr>
        </p:nvSpPr>
        <p:spPr>
          <a:xfrm>
            <a:off x="719139" y="4063411"/>
            <a:ext cx="5212800" cy="216795"/>
          </a:xfrm>
        </p:spPr>
        <p:txBody>
          <a:bodyPr anchor="b" anchorCtr="0"/>
          <a:lstStyle>
            <a:lvl1pPr marL="0" indent="0">
              <a:lnSpc>
                <a:spcPct val="106000"/>
              </a:lnSpc>
              <a:buNone/>
              <a:defRPr sz="1100" baseline="0">
                <a:solidFill>
                  <a:schemeClr val="bg1"/>
                </a:solidFill>
              </a:defRPr>
            </a:lvl1pPr>
          </a:lstStyle>
          <a:p>
            <a:pPr lvl="0"/>
            <a:r>
              <a:rPr lang="da-DK" dirty="0"/>
              <a:t>Indsæt location</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12557" y="587088"/>
            <a:ext cx="5304569" cy="5527222"/>
          </a:xfrm>
          <a:prstGeom prst="rect">
            <a:avLst/>
          </a:prstGeom>
        </p:spPr>
      </p:pic>
      <p:sp>
        <p:nvSpPr>
          <p:cNvPr id="4" name="Date_DateCustomA"/>
          <p:cNvSpPr>
            <a:spLocks noGrp="1"/>
          </p:cNvSpPr>
          <p:nvPr>
            <p:ph type="dt" sz="half" idx="10"/>
          </p:nvPr>
        </p:nvSpPr>
        <p:spPr>
          <a:xfrm>
            <a:off x="719138" y="4277666"/>
            <a:ext cx="5212800" cy="180000"/>
          </a:xfrm>
        </p:spPr>
        <p:txBody>
          <a:bodyPr/>
          <a:lstStyle>
            <a:lvl1pPr algn="l">
              <a:defRPr>
                <a:solidFill>
                  <a:schemeClr val="bg1"/>
                </a:solidFill>
              </a:defRPr>
            </a:lvl1pPr>
          </a:lstStyle>
          <a:p>
            <a:fld id="{DCEB35B1-BC5C-4F24-B72D-591F5A33F1B4}" type="datetime5">
              <a:rPr lang="da-DK" smtClean="0"/>
              <a:pPr/>
              <a:t>oktober 2023</a:t>
            </a:fld>
            <a:endParaRPr lang="da-DK" dirty="0"/>
          </a:p>
        </p:txBody>
      </p:sp>
    </p:spTree>
    <p:extLst>
      <p:ext uri="{BB962C8B-B14F-4D97-AF65-F5344CB8AC3E}">
        <p14:creationId xmlns:p14="http://schemas.microsoft.com/office/powerpoint/2010/main" val="100986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5"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2"/>
            <a:ext cx="1826368" cy="461665"/>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Overskrift to linjer </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ændr 2. linje til</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AU Passata Bold</a:t>
            </a:r>
            <a:endParaRPr lang="en-GB" sz="4799" dirty="0">
              <a:solidFill>
                <a:srgbClr val="000000"/>
              </a:solidFill>
            </a:endParaRPr>
          </a:p>
        </p:txBody>
      </p:sp>
      <p:sp>
        <p:nvSpPr>
          <p:cNvPr id="9" name="Slide Number Placeholder 8"/>
          <p:cNvSpPr>
            <a:spLocks noGrp="1"/>
          </p:cNvSpPr>
          <p:nvPr>
            <p:ph type="sldNum" sz="quarter" idx="12"/>
          </p:nvPr>
        </p:nvSpPr>
        <p:spPr>
          <a:xfrm>
            <a:off x="11811068" y="6581497"/>
            <a:ext cx="252066" cy="153888"/>
          </a:xfrm>
          <a:prstGeom prst="rect">
            <a:avLst/>
          </a:prstGeo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7" name="Date Placeholder 6" hidden="1"/>
          <p:cNvSpPr>
            <a:spLocks noGrp="1"/>
          </p:cNvSpPr>
          <p:nvPr>
            <p:ph type="dt" sz="half" idx="10"/>
          </p:nvPr>
        </p:nvSpPr>
        <p:spPr/>
        <p:txBody>
          <a:bodyPr/>
          <a:lstStyle/>
          <a:p>
            <a:fld id="{5C9EA040-3D8E-4B85-A45E-3DAF3C7F7AB3}" type="datetime1">
              <a:rPr lang="en-GB" smtClean="0"/>
              <a:pPr/>
              <a:t>12/10/2023</a:t>
            </a:fld>
            <a:r>
              <a:rPr lang="en-GB"/>
              <a:t>17/08/2017</a:t>
            </a:r>
            <a:endParaRPr lang="en-GB" dirty="0"/>
          </a:p>
        </p:txBody>
      </p:sp>
      <p:sp>
        <p:nvSpPr>
          <p:cNvPr id="8" name="Footer Placeholder 7" hidden="1"/>
          <p:cNvSpPr>
            <a:spLocks noGrp="1"/>
          </p:cNvSpPr>
          <p:nvPr>
            <p:ph type="ftr" sz="quarter" idx="11"/>
          </p:nvPr>
        </p:nvSpPr>
        <p:spPr>
          <a:xfrm>
            <a:off x="0" y="7020000"/>
            <a:ext cx="0" cy="0"/>
          </a:xfrm>
          <a:prstGeom prst="rect">
            <a:avLst/>
          </a:prstGeom>
        </p:spPr>
        <p:txBody>
          <a:bodyPr/>
          <a:lstStyle/>
          <a:p>
            <a:endParaRPr lang="en-GB" dirty="0"/>
          </a:p>
        </p:txBody>
      </p:sp>
    </p:spTree>
    <p:extLst>
      <p:ext uri="{BB962C8B-B14F-4D97-AF65-F5344CB8AC3E}">
        <p14:creationId xmlns:p14="http://schemas.microsoft.com/office/powerpoint/2010/main" val="2771387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One line title and bullet text">
    <p:spTree>
      <p:nvGrpSpPr>
        <p:cNvPr id="1" name=""/>
        <p:cNvGrpSpPr/>
        <p:nvPr/>
      </p:nvGrpSpPr>
      <p:grpSpPr>
        <a:xfrm>
          <a:off x="0" y="0"/>
          <a:ext cx="0" cy="0"/>
          <a:chOff x="0" y="0"/>
          <a:chExt cx="0" cy="0"/>
        </a:xfrm>
      </p:grpSpPr>
      <p:sp>
        <p:nvSpPr>
          <p:cNvPr id="6" name="Title 5"/>
          <p:cNvSpPr>
            <a:spLocks noGrp="1"/>
          </p:cNvSpPr>
          <p:nvPr>
            <p:ph type="title"/>
          </p:nvPr>
        </p:nvSpPr>
        <p:spPr>
          <a:xfrm>
            <a:off x="469902" y="222251"/>
            <a:ext cx="11254316" cy="766176"/>
          </a:xfrm>
        </p:spPr>
        <p:txBody>
          <a:bodyPr/>
          <a:lstStyle>
            <a:lvl1pPr>
              <a:defRPr/>
            </a:lvl1pPr>
          </a:lstStyle>
          <a:p>
            <a:r>
              <a:rPr lang="da-DK" dirty="0" err="1"/>
              <a:t>Click</a:t>
            </a:r>
            <a:r>
              <a:rPr lang="da-DK" dirty="0"/>
              <a:t> to </a:t>
            </a:r>
            <a:r>
              <a:rPr lang="da-DK" dirty="0" err="1"/>
              <a:t>edit</a:t>
            </a:r>
            <a:r>
              <a:rPr lang="da-DK" dirty="0"/>
              <a:t> Master </a:t>
            </a:r>
            <a:r>
              <a:rPr lang="da-DK" dirty="0" err="1"/>
              <a:t>title</a:t>
            </a:r>
            <a:r>
              <a:rPr lang="da-DK" dirty="0"/>
              <a:t> </a:t>
            </a:r>
            <a:r>
              <a:rPr lang="da-DK" dirty="0" err="1"/>
              <a:t>style</a:t>
            </a:r>
            <a:endParaRPr lang="da-DK" dirty="0"/>
          </a:p>
        </p:txBody>
      </p:sp>
      <p:sp>
        <p:nvSpPr>
          <p:cNvPr id="17" name="Black Rectangle"/>
          <p:cNvSpPr/>
          <p:nvPr userDrawn="1"/>
        </p:nvSpPr>
        <p:spPr>
          <a:xfrm>
            <a:off x="469900" y="1226131"/>
            <a:ext cx="982133" cy="6095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2400" dirty="0"/>
          </a:p>
        </p:txBody>
      </p:sp>
      <p:sp>
        <p:nvSpPr>
          <p:cNvPr id="21" name="Slide Number Placeholder 20"/>
          <p:cNvSpPr>
            <a:spLocks noGrp="1"/>
          </p:cNvSpPr>
          <p:nvPr>
            <p:ph type="sldNum" sz="quarter" idx="12"/>
          </p:nvPr>
        </p:nvSpPr>
        <p:spPr>
          <a:xfrm>
            <a:off x="9807958" y="5995201"/>
            <a:ext cx="1916261" cy="630724"/>
          </a:xfrm>
        </p:spPr>
        <p:txBody>
          <a:bodyPr/>
          <a:lstStyle/>
          <a:p>
            <a:pPr>
              <a:defRPr/>
            </a:pPr>
            <a:endParaRPr lang="da-DK" dirty="0"/>
          </a:p>
        </p:txBody>
      </p:sp>
      <p:sp>
        <p:nvSpPr>
          <p:cNvPr id="4" name="Text Placeholder 3"/>
          <p:cNvSpPr>
            <a:spLocks noGrp="1"/>
          </p:cNvSpPr>
          <p:nvPr>
            <p:ph type="body" sz="quarter" idx="13"/>
          </p:nvPr>
        </p:nvSpPr>
        <p:spPr>
          <a:xfrm>
            <a:off x="462641" y="1532466"/>
            <a:ext cx="11265132" cy="3930651"/>
          </a:xfrm>
        </p:spPr>
        <p:txBody>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18" name="TextBox 17"/>
          <p:cNvSpPr txBox="1"/>
          <p:nvPr userDrawn="1"/>
        </p:nvSpPr>
        <p:spPr>
          <a:xfrm>
            <a:off x="-1974112" y="452670"/>
            <a:ext cx="1826368" cy="410241"/>
          </a:xfrm>
          <a:prstGeom prst="rect">
            <a:avLst/>
          </a:prstGeom>
          <a:noFill/>
        </p:spPr>
        <p:txBody>
          <a:bodyPr wrap="square" lIns="0" tIns="0" rIns="0" bIns="0" rtlCol="0">
            <a:spAutoFit/>
          </a:bodyPr>
          <a:lstStyle/>
          <a:p>
            <a:pPr algn="r">
              <a:lnSpc>
                <a:spcPct val="100000"/>
              </a:lnSpc>
            </a:pPr>
            <a:r>
              <a:rPr lang="da-DK" sz="1333" noProof="1">
                <a:solidFill>
                  <a:schemeClr val="tx1">
                    <a:lumMod val="75000"/>
                    <a:lumOff val="25000"/>
                  </a:schemeClr>
                </a:solidFill>
              </a:rPr>
              <a:t>Overskrift én</a:t>
            </a:r>
            <a:r>
              <a:rPr lang="da-DK" sz="1333" baseline="0" noProof="1">
                <a:solidFill>
                  <a:schemeClr val="tx1">
                    <a:lumMod val="75000"/>
                    <a:lumOff val="25000"/>
                  </a:schemeClr>
                </a:solidFill>
              </a:rPr>
              <a:t> linje</a:t>
            </a:r>
            <a:br>
              <a:rPr lang="da-DK" sz="1333" baseline="0" noProof="1">
                <a:solidFill>
                  <a:schemeClr val="tx1">
                    <a:lumMod val="75000"/>
                    <a:lumOff val="25000"/>
                  </a:schemeClr>
                </a:solidFill>
              </a:rPr>
            </a:br>
            <a:r>
              <a:rPr lang="da-DK" sz="1333" noProof="1">
                <a:solidFill>
                  <a:schemeClr val="tx1">
                    <a:lumMod val="75000"/>
                    <a:lumOff val="25000"/>
                  </a:schemeClr>
                </a:solidFill>
              </a:rPr>
              <a:t>Bold eller Regular</a:t>
            </a:r>
          </a:p>
        </p:txBody>
      </p:sp>
    </p:spTree>
    <p:extLst>
      <p:ext uri="{BB962C8B-B14F-4D97-AF65-F5344CB8AC3E}">
        <p14:creationId xmlns:p14="http://schemas.microsoft.com/office/powerpoint/2010/main" val="4196994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82048" y="612648"/>
            <a:ext cx="1276352" cy="457200"/>
          </a:xfrm>
          <a:prstGeom prst="rect">
            <a:avLst/>
          </a:prstGeom>
        </p:spPr>
        <p:txBody>
          <a:bodyPr/>
          <a:lstStyle/>
          <a:p>
            <a:fld id="{34E6E9AC-7BDC-4013-8797-9C552A4B8F8F}" type="datetime1">
              <a:rPr lang="da-DK" smtClean="0"/>
              <a:t>12-10-2023</a:t>
            </a:fld>
            <a:endParaRPr lang="da-DK" dirty="0"/>
          </a:p>
        </p:txBody>
      </p:sp>
      <p:sp>
        <p:nvSpPr>
          <p:cNvPr id="5" name="Footer Placeholder 4"/>
          <p:cNvSpPr>
            <a:spLocks noGrp="1"/>
          </p:cNvSpPr>
          <p:nvPr>
            <p:ph type="ftr" sz="quarter" idx="11"/>
          </p:nvPr>
        </p:nvSpPr>
        <p:spPr>
          <a:xfrm>
            <a:off x="7010400" y="612648"/>
            <a:ext cx="1767840" cy="457200"/>
          </a:xfrm>
          <a:prstGeom prst="rect">
            <a:avLst/>
          </a:prstGeom>
        </p:spPr>
        <p:txBody>
          <a:bodyPr/>
          <a:lstStyle/>
          <a:p>
            <a:r>
              <a:rPr lang="da-DK"/>
              <a:t>Annette Graae</a:t>
            </a:r>
            <a:endParaRPr lang="da-DK" dirty="0"/>
          </a:p>
        </p:txBody>
      </p:sp>
      <p:sp>
        <p:nvSpPr>
          <p:cNvPr id="6" name="Slide Number Placeholder 5"/>
          <p:cNvSpPr>
            <a:spLocks noGrp="1"/>
          </p:cNvSpPr>
          <p:nvPr>
            <p:ph type="sldNum" sz="quarter" idx="12"/>
          </p:nvPr>
        </p:nvSpPr>
        <p:spPr/>
        <p:txBody>
          <a:bodyPr/>
          <a:lstStyle/>
          <a:p>
            <a:fld id="{308B9683-7AD8-4608-BB38-A312C0588CCF}" type="slidenum">
              <a:rPr lang="da-DK" smtClean="0"/>
              <a:t>‹nr.›</a:t>
            </a:fld>
            <a:endParaRPr lang="da-DK" dirty="0"/>
          </a:p>
        </p:txBody>
      </p:sp>
    </p:spTree>
    <p:extLst>
      <p:ext uri="{BB962C8B-B14F-4D97-AF65-F5344CB8AC3E}">
        <p14:creationId xmlns:p14="http://schemas.microsoft.com/office/powerpoint/2010/main" val="3084898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endParaRPr lang="da-DK"/>
          </a:p>
        </p:txBody>
      </p:sp>
      <p:sp>
        <p:nvSpPr>
          <p:cNvPr id="3" name="Text Placeholder 2"/>
          <p:cNvSpPr>
            <a:spLocks noGrp="1"/>
          </p:cNvSpPr>
          <p:nvPr>
            <p:ph type="body" idx="1"/>
          </p:nvPr>
        </p:nvSpPr>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endParaRPr lang="da-DK" dirty="0"/>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4" name="Rectangle 8"/>
          <p:cNvSpPr>
            <a:spLocks noGrp="1"/>
          </p:cNvSpPr>
          <p:nvPr>
            <p:ph type="ftr" sz="quarter" idx="10"/>
          </p:nvPr>
        </p:nvSpPr>
        <p:spPr>
          <a:xfrm>
            <a:off x="683685" y="454027"/>
            <a:ext cx="8333316" cy="231775"/>
          </a:xfrm>
          <a:prstGeom prst="rect">
            <a:avLst/>
          </a:prstGeom>
        </p:spPr>
        <p:txBody>
          <a:bodyPr/>
          <a:lstStyle>
            <a:lvl1pPr>
              <a:defRPr>
                <a:solidFill>
                  <a:srgbClr val="525759"/>
                </a:solidFill>
              </a:defRPr>
            </a:lvl1pPr>
          </a:lstStyle>
          <a:p>
            <a:pPr>
              <a:defRPr/>
            </a:pPr>
            <a:endParaRPr lang="da-DK"/>
          </a:p>
        </p:txBody>
      </p:sp>
    </p:spTree>
    <p:extLst>
      <p:ext uri="{BB962C8B-B14F-4D97-AF65-F5344CB8AC3E}">
        <p14:creationId xmlns:p14="http://schemas.microsoft.com/office/powerpoint/2010/main" val="1034862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chemeClr val="tx2"/>
          </a:solidFill>
        </p:spPr>
      </p:pic>
      <p:sp>
        <p:nvSpPr>
          <p:cNvPr id="34819" name="Title 1"/>
          <p:cNvSpPr>
            <a:spLocks noGrp="1" noChangeArrowheads="1"/>
          </p:cNvSpPr>
          <p:nvPr>
            <p:ph type="ctrTitle"/>
          </p:nvPr>
        </p:nvSpPr>
        <p:spPr>
          <a:xfrm>
            <a:off x="986095" y="2482344"/>
            <a:ext cx="10222987"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4112" y="3082507"/>
            <a:ext cx="1826368" cy="307777"/>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Ændr 2. linje eller ord til</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AU Passata Bold</a:t>
            </a:r>
            <a:endParaRPr lang="en-GB" sz="4799" dirty="0">
              <a:solidFill>
                <a:srgbClr val="000000"/>
              </a:solidFill>
            </a:endParaRPr>
          </a:p>
        </p:txBody>
      </p:sp>
      <p:sp>
        <p:nvSpPr>
          <p:cNvPr id="33" name="OFF_logo2Computed"/>
          <p:cNvSpPr txBox="1">
            <a:spLocks noChangeArrowheads="1"/>
          </p:cNvSpPr>
          <p:nvPr userDrawn="1"/>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fontAlgn="base">
              <a:lnSpc>
                <a:spcPct val="95000"/>
              </a:lnSpc>
              <a:spcBef>
                <a:spcPct val="0"/>
              </a:spcBef>
              <a:spcAft>
                <a:spcPct val="0"/>
              </a:spcAft>
              <a:buFont typeface="AU Passata" pitchFamily="34" charset="0"/>
              <a:buNone/>
              <a:defRPr/>
            </a:pPr>
            <a:endParaRPr lang="en-GB" sz="600" cap="all" spc="40" dirty="0">
              <a:solidFill>
                <a:srgbClr val="FFFFFF"/>
              </a:solidFill>
              <a:latin typeface="AU Passata Light" pitchFamily="34" charset="0"/>
            </a:endParaRPr>
          </a:p>
        </p:txBody>
      </p:sp>
      <p:sp>
        <p:nvSpPr>
          <p:cNvPr id="35" name="FLD_Event"/>
          <p:cNvSpPr txBox="1">
            <a:spLocks noChangeArrowheads="1"/>
          </p:cNvSpPr>
          <p:nvPr userDrawn="1"/>
        </p:nvSpPr>
        <p:spPr bwMode="auto">
          <a:xfrm>
            <a:off x="3679514" y="5997601"/>
            <a:ext cx="2272432" cy="447676"/>
          </a:xfrm>
          <a:prstGeom prst="rect">
            <a:avLst/>
          </a:prstGeom>
          <a:noFill/>
          <a:ln w="1778" algn="ctr">
            <a:noFill/>
            <a:miter lim="800000"/>
            <a:headEnd/>
            <a:tailEnd/>
          </a:ln>
          <a:effectLst/>
        </p:spPr>
        <p:txBody>
          <a:bodyPr wrap="square" lIns="0" tIns="342000" rIns="0" bIns="0" anchor="t" anchorCtr="0">
            <a:spAutoFit/>
          </a:bodyPr>
          <a:lstStyle/>
          <a:p>
            <a:pPr algn="r" fontAlgn="base">
              <a:lnSpc>
                <a:spcPct val="95000"/>
              </a:lnSpc>
              <a:spcBef>
                <a:spcPct val="0"/>
              </a:spcBef>
              <a:spcAft>
                <a:spcPct val="0"/>
              </a:spcAft>
              <a:buFont typeface="AU Passata" pitchFamily="34" charset="0"/>
              <a:buNone/>
              <a:defRPr/>
            </a:pPr>
            <a:r>
              <a:rPr lang="en-US" sz="700" cap="all" dirty="0">
                <a:solidFill>
                  <a:srgbClr val="FFFFFF"/>
                </a:solidFill>
              </a:rPr>
              <a:t>AU library </a:t>
            </a:r>
          </a:p>
        </p:txBody>
      </p:sp>
      <p:sp>
        <p:nvSpPr>
          <p:cNvPr id="39" name="OFF_logo1Computed"/>
          <p:cNvSpPr/>
          <p:nvPr userDrawn="1"/>
        </p:nvSpPr>
        <p:spPr bwMode="auto">
          <a:xfrm>
            <a:off x="972253" y="5997600"/>
            <a:ext cx="665420"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fontAlgn="base">
              <a:lnSpc>
                <a:spcPct val="90000"/>
              </a:lnSpc>
              <a:spcBef>
                <a:spcPct val="0"/>
              </a:spcBef>
              <a:spcAft>
                <a:spcPct val="0"/>
              </a:spcAft>
              <a:buFont typeface="AU Passata" pitchFamily="34" charset="0"/>
              <a:buNone/>
            </a:pPr>
            <a:r>
              <a:rPr lang="en-GB" sz="1000" cap="all" noProof="1">
                <a:solidFill>
                  <a:srgbClr val="FFFFFF"/>
                </a:solidFill>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27905899" name="SecondaryLogo"/>
          <p:cNvPicPr>
            <a:picLocks noChangeAspect="1"/>
          </p:cNvPicPr>
          <p:nvPr/>
        </p:nvPicPr>
        <p:blipFill>
          <a:blip r:embed="rId4"/>
          <a:stretch>
            <a:fillRect/>
          </a:stretch>
        </p:blipFill>
        <p:spPr>
          <a:xfrm>
            <a:off x="10208659" y="5997600"/>
            <a:ext cx="1658669"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sp>
        <p:nvSpPr>
          <p:cNvPr id="4" name="Slide Number Placeholder 3"/>
          <p:cNvSpPr>
            <a:spLocks noGrp="1"/>
          </p:cNvSpPr>
          <p:nvPr>
            <p:ph type="sldNum" sz="quarter" idx="12"/>
          </p:nvPr>
        </p:nvSpPr>
        <p:spPr>
          <a:xfrm>
            <a:off x="11811068" y="6581497"/>
            <a:ext cx="252066" cy="153888"/>
          </a:xfrm>
        </p:spPr>
        <p:txBody>
          <a:bodyPr/>
          <a:lstStyle>
            <a:lvl1pPr>
              <a:defRPr>
                <a:solidFill>
                  <a:schemeClr val="bg1"/>
                </a:solidFill>
              </a:defRPr>
            </a:lvl1pPr>
          </a:lstStyle>
          <a:p>
            <a:pPr>
              <a:defRPr/>
            </a:pPr>
            <a:fld id="{E90C1E0A-682D-40DC-B1EA-26C007FDC330}" type="slidenum">
              <a:rPr lang="en-GB" smtClean="0">
                <a:solidFill>
                  <a:srgbClr val="FFFFFF"/>
                </a:solidFill>
              </a:rPr>
              <a:pPr>
                <a:defRPr/>
              </a:pPr>
              <a:t>‹nr.›</a:t>
            </a:fld>
            <a:endParaRPr lang="en-GB" dirty="0">
              <a:solidFill>
                <a:srgbClr val="FFFFFF"/>
              </a:solidFill>
            </a:endParaRPr>
          </a:p>
        </p:txBody>
      </p:sp>
      <p:sp>
        <p:nvSpPr>
          <p:cNvPr id="2" name="Date Placeholder 1"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3" name="Footer Placeholder 2"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807385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6095" y="1960079"/>
            <a:ext cx="10222987"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4112" y="340162"/>
            <a:ext cx="1826368" cy="461665"/>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Overskrift to linjer </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ændr 2. linje til</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AU Passata Bold</a:t>
            </a:r>
            <a:endParaRPr lang="en-GB" sz="4799" dirty="0">
              <a:solidFill>
                <a:srgbClr val="000000"/>
              </a:solidFill>
            </a:endParaRPr>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7" name="Date Placeholder 6"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79585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Overskrift én linje</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Light eller AU Passata Bold</a:t>
            </a:r>
            <a:endParaRPr lang="en-GB" sz="4799" dirty="0">
              <a:solidFill>
                <a:srgbClr val="000000"/>
              </a:solidFill>
            </a:endParaRPr>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7" name="Date Placeholder 6"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845696391"/>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6376"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15"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sp>
        <p:nvSpPr>
          <p:cNvPr id="2" name="Title 1"/>
          <p:cNvSpPr>
            <a:spLocks noGrp="1"/>
          </p:cNvSpPr>
          <p:nvPr>
            <p:ph type="title" hasCustomPrompt="1"/>
          </p:nvPr>
        </p:nvSpPr>
        <p:spPr>
          <a:xfrm>
            <a:off x="316883" y="230400"/>
            <a:ext cx="564573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6095" y="1371600"/>
            <a:ext cx="4976521"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1821" y="315913"/>
            <a:ext cx="564558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4112" y="340162"/>
            <a:ext cx="1826368" cy="307777"/>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Overskrift én linje</a:t>
            </a:r>
            <a:endParaRPr lang="en-GB" sz="4799">
              <a:solidFill>
                <a:srgbClr val="000000"/>
              </a:solidFill>
            </a:endParaRPr>
          </a:p>
          <a:p>
            <a:pPr algn="r" fontAlgn="base">
              <a:spcBef>
                <a:spcPct val="0"/>
              </a:spcBef>
              <a:spcAft>
                <a:spcPct val="0"/>
              </a:spcAft>
              <a:buFont typeface="AU Passata" pitchFamily="34" charset="0"/>
              <a:buNone/>
            </a:pPr>
            <a:r>
              <a:rPr lang="en-GB" sz="1000" noProof="1">
                <a:solidFill>
                  <a:srgbClr val="000000">
                    <a:lumMod val="75000"/>
                    <a:lumOff val="25000"/>
                  </a:srgbClr>
                </a:solidFill>
              </a:rPr>
              <a:t>Light eller AU Passata Bold</a:t>
            </a:r>
            <a:endParaRPr lang="en-GB" sz="4799" dirty="0">
              <a:solidFill>
                <a:srgbClr val="000000"/>
              </a:solidFill>
            </a:endParaRPr>
          </a:p>
        </p:txBody>
      </p:sp>
      <p:sp>
        <p:nvSpPr>
          <p:cNvPr id="8" name="Slide Number Placeholder 7"/>
          <p:cNvSpPr>
            <a:spLocks noGrp="1"/>
          </p:cNvSpPr>
          <p:nvPr>
            <p:ph type="sldNum" sz="quarter" idx="17"/>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5" name="Date Placeholder 4" hidden="1"/>
          <p:cNvSpPr>
            <a:spLocks noGrp="1"/>
          </p:cNvSpPr>
          <p:nvPr>
            <p:ph type="dt" sz="half" idx="15"/>
          </p:nvPr>
        </p:nvSpPr>
        <p:spPr/>
        <p:txBody>
          <a:bodyPr/>
          <a:lstStyle/>
          <a:p>
            <a:fld id="{78417F83-4CBA-48F2-BAD0-783AE3701E32}" type="datetimeFigureOut">
              <a:rPr lang="en-GB" smtClean="0"/>
              <a:pPr/>
              <a:t>12/10/2023</a:t>
            </a:fld>
            <a:r>
              <a:rPr lang="en-GB" dirty="0"/>
              <a:t>17/08/2017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160768847"/>
      </p:ext>
    </p:extLst>
  </p:cSld>
  <p:clrMapOvr>
    <a:masterClrMapping/>
  </p:clrMapOvr>
  <p:extLst>
    <p:ext uri="{DCECCB84-F9BA-43D5-87BE-67443E8EF086}">
      <p15:sldGuideLst xmlns:p15="http://schemas.microsoft.com/office/powerpoint/2012/main">
        <p15:guide id="1" pos="3924">
          <p15:clr>
            <a:srgbClr val="A4A3A4"/>
          </p15:clr>
        </p15:guide>
        <p15:guide id="2" pos="3755">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1"/>
            <a:ext cx="12196376"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15" name="Black Rectangle"/>
          <p:cNvSpPr/>
          <p:nvPr userDrawn="1"/>
        </p:nvSpPr>
        <p:spPr>
          <a:xfrm>
            <a:off x="1001336" y="2694542"/>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sp>
        <p:nvSpPr>
          <p:cNvPr id="2" name="Title 1"/>
          <p:cNvSpPr>
            <a:spLocks noGrp="1"/>
          </p:cNvSpPr>
          <p:nvPr>
            <p:ph type="title"/>
          </p:nvPr>
        </p:nvSpPr>
        <p:spPr>
          <a:xfrm>
            <a:off x="986095" y="1484784"/>
            <a:ext cx="4976521"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6095" y="3010711"/>
            <a:ext cx="4976521"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3223" y="315913"/>
            <a:ext cx="564627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4112" y="1780882"/>
            <a:ext cx="1826368" cy="153888"/>
          </a:xfrm>
          <a:prstGeom prst="rect">
            <a:avLst/>
          </a:prstGeom>
          <a:noFill/>
        </p:spPr>
        <p:txBody>
          <a:bodyPr wrap="square" lIns="0" tIns="0" rIns="0" bIns="0" rtlCol="0">
            <a:sp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Overskrift to linjer</a:t>
            </a:r>
            <a:endParaRPr lang="en-GB" sz="4799">
              <a:solidFill>
                <a:srgbClr val="000000"/>
              </a:solidFill>
            </a:endParaRPr>
          </a:p>
        </p:txBody>
      </p:sp>
      <p:sp>
        <p:nvSpPr>
          <p:cNvPr id="8" name="Slide Number Placeholder 7"/>
          <p:cNvSpPr>
            <a:spLocks noGrp="1"/>
          </p:cNvSpPr>
          <p:nvPr>
            <p:ph type="sldNum" sz="quarter" idx="17"/>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5" name="Date Placeholder 4" hidden="1"/>
          <p:cNvSpPr>
            <a:spLocks noGrp="1"/>
          </p:cNvSpPr>
          <p:nvPr>
            <p:ph type="dt" sz="half" idx="15"/>
          </p:nvPr>
        </p:nvSpPr>
        <p:spPr/>
        <p:txBody>
          <a:bodyPr/>
          <a:lstStyle/>
          <a:p>
            <a:fld id="{78417F83-4CBA-48F2-BAD0-783AE3701E32}" type="datetimeFigureOut">
              <a:rPr lang="en-GB" smtClean="0"/>
              <a:pPr/>
              <a:t>12/10/2023</a:t>
            </a:fld>
            <a:r>
              <a:rPr lang="en-GB" dirty="0"/>
              <a:t>17/08/2017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1778842277"/>
      </p:ext>
    </p:extLst>
  </p:cSld>
  <p:clrMapOvr>
    <a:masterClrMapping/>
  </p:clrMapOvr>
  <p:extLst>
    <p:ext uri="{DCECCB84-F9BA-43D5-87BE-67443E8EF086}">
      <p15:sldGuideLst xmlns:p15="http://schemas.microsoft.com/office/powerpoint/2012/main">
        <p15:guide id="1" pos="3930">
          <p15:clr>
            <a:srgbClr val="A4A3A4"/>
          </p15:clr>
        </p15:guide>
        <p15:guide id="2" pos="3755">
          <p15:clr>
            <a:srgbClr val="A4A3A4"/>
          </p15:clr>
        </p15:guide>
        <p15:guide id="3" orient="horz" pos="3069">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83" y="316800"/>
            <a:ext cx="11562611"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6" name="Date Placeholder 5" hidden="1"/>
          <p:cNvSpPr>
            <a:spLocks noGrp="1"/>
          </p:cNvSpPr>
          <p:nvPr>
            <p:ph type="dt" sz="half" idx="12"/>
          </p:nvPr>
        </p:nvSpPr>
        <p:spPr/>
        <p:txBody>
          <a:bodyPr/>
          <a:lstStyle/>
          <a:p>
            <a:fld id="{78417F83-4CBA-48F2-BAD0-783AE3701E32}" type="datetimeFigureOut">
              <a:rPr lang="en-GB" smtClean="0"/>
              <a:pPr/>
              <a:t>12/10/2023</a:t>
            </a:fld>
            <a:r>
              <a:rPr lang="en-GB" dirty="0"/>
              <a:t>17/08/2017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284993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tekst">
    <p:spTree>
      <p:nvGrpSpPr>
        <p:cNvPr id="1" name=""/>
        <p:cNvGrpSpPr/>
        <p:nvPr/>
      </p:nvGrpSpPr>
      <p:grpSpPr>
        <a:xfrm>
          <a:off x="0" y="0"/>
          <a:ext cx="0" cy="0"/>
          <a:chOff x="0" y="0"/>
          <a:chExt cx="0" cy="0"/>
        </a:xfrm>
      </p:grpSpPr>
      <p:sp>
        <p:nvSpPr>
          <p:cNvPr id="2" name="Title 1"/>
          <p:cNvSpPr>
            <a:spLocks noGrp="1"/>
          </p:cNvSpPr>
          <p:nvPr>
            <p:ph type="title"/>
          </p:nvPr>
        </p:nvSpPr>
        <p:spPr>
          <a:xfrm>
            <a:off x="719138" y="655604"/>
            <a:ext cx="6840537" cy="1504666"/>
          </a:xfrm>
        </p:spPr>
        <p:txBody>
          <a:bodyPr/>
          <a:lstStyle/>
          <a:p>
            <a:r>
              <a:rPr lang="en-US" noProof="0"/>
              <a:t>Click to edit Master title style</a:t>
            </a:r>
            <a:endParaRPr lang="da-DK" noProof="0" dirty="0"/>
          </a:p>
        </p:txBody>
      </p:sp>
      <p:sp>
        <p:nvSpPr>
          <p:cNvPr id="9" name="Text Placeholder 8"/>
          <p:cNvSpPr>
            <a:spLocks noGrp="1"/>
          </p:cNvSpPr>
          <p:nvPr>
            <p:ph type="body" sz="quarter" idx="13"/>
          </p:nvPr>
        </p:nvSpPr>
        <p:spPr>
          <a:xfrm>
            <a:off x="719138" y="2800800"/>
            <a:ext cx="6840000" cy="248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3" name="Pladsholder til dato 2"/>
          <p:cNvSpPr>
            <a:spLocks noGrp="1"/>
          </p:cNvSpPr>
          <p:nvPr>
            <p:ph type="dt" sz="half" idx="14"/>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1716251642"/>
      </p:ext>
    </p:extLst>
  </p:cSld>
  <p:clrMapOvr>
    <a:masterClrMapping/>
  </p:clrMapOvr>
  <p:extLst>
    <p:ext uri="{DCECCB84-F9BA-43D5-87BE-67443E8EF086}">
      <p15:sldGuideLst xmlns:p15="http://schemas.microsoft.com/office/powerpoint/2012/main">
        <p15:guide id="1" pos="4762"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7" name="Date Placeholder 6" hidden="1"/>
          <p:cNvSpPr>
            <a:spLocks noGrp="1"/>
          </p:cNvSpPr>
          <p:nvPr>
            <p:ph type="dt" sz="half" idx="13"/>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676873301"/>
      </p:ext>
    </p:extLst>
  </p:cSld>
  <p:clrMapOvr>
    <a:masterClrMapping/>
  </p:clrMapOvr>
  <p:extLst>
    <p:ext uri="{DCECCB84-F9BA-43D5-87BE-67443E8EF086}">
      <p15:sldGuideLst xmlns:p15="http://schemas.microsoft.com/office/powerpoint/2012/main">
        <p15:guide id="1" pos="3924">
          <p15:clr>
            <a:srgbClr val="A4A3A4"/>
          </p15:clr>
        </p15:guide>
        <p15:guide id="2" pos="375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83" y="316800"/>
            <a:ext cx="564627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83" y="3237372"/>
            <a:ext cx="564627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3223" y="316800"/>
            <a:ext cx="564627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8" name="Date Placeholder 7" hidden="1"/>
          <p:cNvSpPr>
            <a:spLocks noGrp="1"/>
          </p:cNvSpPr>
          <p:nvPr>
            <p:ph type="dt" sz="half" idx="14"/>
          </p:nvPr>
        </p:nvSpPr>
        <p:spPr/>
        <p:txBody>
          <a:bodyPr/>
          <a:lstStyle/>
          <a:p>
            <a:fld id="{78417F83-4CBA-48F2-BAD0-783AE3701E32}" type="datetimeFigureOut">
              <a:rPr lang="en-GB" smtClean="0"/>
              <a:pPr/>
              <a:t>12/10/2023</a:t>
            </a:fld>
            <a:r>
              <a:rPr lang="en-GB" dirty="0"/>
              <a:t>17/08/2017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13457464"/>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83" y="316800"/>
            <a:ext cx="564627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3223" y="316800"/>
            <a:ext cx="564627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3223" y="3237372"/>
            <a:ext cx="564627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8" name="Date Placeholder 7" hidden="1"/>
          <p:cNvSpPr>
            <a:spLocks noGrp="1"/>
          </p:cNvSpPr>
          <p:nvPr>
            <p:ph type="dt" sz="half" idx="14"/>
          </p:nvPr>
        </p:nvSpPr>
        <p:spPr/>
        <p:txBody>
          <a:bodyPr/>
          <a:lstStyle/>
          <a:p>
            <a:fld id="{78417F83-4CBA-48F2-BAD0-783AE3701E32}" type="datetimeFigureOut">
              <a:rPr lang="en-GB" smtClean="0"/>
              <a:pPr/>
              <a:t>12/10/2023</a:t>
            </a:fld>
            <a:r>
              <a:rPr lang="en-GB" dirty="0"/>
              <a:t>17/08/2017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1760475172"/>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96" y="315913"/>
            <a:ext cx="1156001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6" name="Date Placeholder 5" hidden="1"/>
          <p:cNvSpPr>
            <a:spLocks noGrp="1"/>
          </p:cNvSpPr>
          <p:nvPr>
            <p:ph type="dt" sz="half" idx="12"/>
          </p:nvPr>
        </p:nvSpPr>
        <p:spPr/>
        <p:txBody>
          <a:bodyPr/>
          <a:lstStyle/>
          <a:p>
            <a:fld id="{78417F83-4CBA-48F2-BAD0-783AE3701E32}" type="datetimeFigureOut">
              <a:rPr lang="en-GB" smtClean="0"/>
              <a:pPr/>
              <a:t>12/10/2023</a:t>
            </a:fld>
            <a:r>
              <a:rPr lang="en-GB" dirty="0"/>
              <a:t>17/08/2017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29642491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10" name="Slide Number Placeholder 9"/>
          <p:cNvSpPr>
            <a:spLocks noGrp="1"/>
          </p:cNvSpPr>
          <p:nvPr>
            <p:ph type="sldNum" sz="quarter" idx="15"/>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6" name="Date Placeholder 5" hidden="1"/>
          <p:cNvSpPr>
            <a:spLocks noGrp="1"/>
          </p:cNvSpPr>
          <p:nvPr>
            <p:ph type="dt" sz="half" idx="13"/>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6421" y="1412776"/>
            <a:ext cx="8499157"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5644044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1" y="1"/>
            <a:ext cx="12192000"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5" name="Title 1"/>
          <p:cNvSpPr>
            <a:spLocks noGrp="1"/>
          </p:cNvSpPr>
          <p:nvPr>
            <p:ph type="title"/>
          </p:nvPr>
        </p:nvSpPr>
        <p:spPr>
          <a:xfrm>
            <a:off x="315995" y="230400"/>
            <a:ext cx="11566212"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849" y="1853461"/>
            <a:ext cx="6266328"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6" name="Date Placeholder 5" hidden="1"/>
          <p:cNvSpPr>
            <a:spLocks noGrp="1"/>
          </p:cNvSpPr>
          <p:nvPr>
            <p:ph type="dt" sz="half" idx="13"/>
          </p:nvPr>
        </p:nvSpPr>
        <p:spPr/>
        <p:txBody>
          <a:bodyPr/>
          <a:lstStyle/>
          <a:p>
            <a:fld id="{78417F83-4CBA-48F2-BAD0-783AE3701E32}" type="datetimeFigureOut">
              <a:rPr lang="en-GB" smtClean="0"/>
              <a:pPr/>
              <a:t>12/10/2023</a:t>
            </a:fld>
            <a:r>
              <a:rPr lang="en-GB" dirty="0"/>
              <a:t>17/08/2017</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196510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98" y="328612"/>
            <a:ext cx="11553659"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6" name="Date Placeholder 5" hidden="1"/>
          <p:cNvSpPr>
            <a:spLocks noGrp="1"/>
          </p:cNvSpPr>
          <p:nvPr>
            <p:ph type="dt" sz="half" idx="13"/>
          </p:nvPr>
        </p:nvSpPr>
        <p:spPr/>
        <p:txBody>
          <a:bodyPr/>
          <a:lstStyle/>
          <a:p>
            <a:fld id="{78417F83-4CBA-48F2-BAD0-783AE3701E32}" type="datetimeFigureOut">
              <a:rPr lang="en-GB" smtClean="0"/>
              <a:pPr/>
              <a:t>12/10/2023</a:t>
            </a:fld>
            <a:r>
              <a:rPr lang="en-GB" dirty="0"/>
              <a:t>17/08/2017</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151682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917" y="1022477"/>
            <a:ext cx="2013173" cy="473425"/>
          </a:xfrm>
          <a:prstGeom prst="rect">
            <a:avLst/>
          </a:prstGeom>
          <a:noFill/>
        </p:spPr>
        <p:txBody>
          <a:bodyPr wrap="square" lIns="0" tIns="0" rIns="0" bIns="0" rtlCol="0">
            <a:noAutofit/>
          </a:bodyPr>
          <a:lstStyle/>
          <a:p>
            <a:pPr algn="r" fontAlgn="base">
              <a:spcBef>
                <a:spcPct val="0"/>
              </a:spcBef>
              <a:spcAft>
                <a:spcPct val="0"/>
              </a:spcAft>
              <a:buFont typeface="AU Passata" pitchFamily="34" charset="0"/>
              <a:buNone/>
            </a:pPr>
            <a:r>
              <a:rPr lang="en-GB" sz="1000" noProof="1">
                <a:solidFill>
                  <a:srgbClr val="000000">
                    <a:lumMod val="75000"/>
                    <a:lumOff val="25000"/>
                  </a:srgbClr>
                </a:solidFill>
              </a:rPr>
              <a:t>Ændr 2. linje i overskriften </a:t>
            </a:r>
            <a:br>
              <a:rPr lang="en-GB" sz="1000" noProof="1">
                <a:solidFill>
                  <a:srgbClr val="000000">
                    <a:lumMod val="75000"/>
                    <a:lumOff val="25000"/>
                  </a:srgbClr>
                </a:solidFill>
              </a:rPr>
            </a:br>
            <a:r>
              <a:rPr lang="en-GB" sz="1000" noProof="1">
                <a:solidFill>
                  <a:srgbClr val="000000">
                    <a:lumMod val="75000"/>
                    <a:lumOff val="25000"/>
                  </a:srgbClr>
                </a:solidFill>
              </a:rPr>
              <a:t>til AU Passata Light</a:t>
            </a:r>
            <a:endParaRPr lang="en-GB" sz="4799" dirty="0">
              <a:solidFill>
                <a:srgbClr val="000000"/>
              </a:solidFill>
            </a:endParaRPr>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7" name="Date Placeholder 6"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47707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6019" y="1340768"/>
            <a:ext cx="1224455"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en-GB" sz="1600" dirty="0" err="1">
              <a:solidFill>
                <a:srgbClr val="FFFFFF"/>
              </a:solidFill>
            </a:endParaRPr>
          </a:p>
        </p:txBody>
      </p:sp>
      <p:sp>
        <p:nvSpPr>
          <p:cNvPr id="5" name="Slide Number Placeholder 4"/>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solidFill>
                  <a:srgbClr val="000000"/>
                </a:solidFill>
              </a:rPr>
              <a:pPr>
                <a:defRPr/>
              </a:pPr>
              <a:t>‹nr.›</a:t>
            </a:fld>
            <a:endParaRPr lang="en-GB" dirty="0">
              <a:solidFill>
                <a:srgbClr val="000000"/>
              </a:solidFill>
            </a:endParaRPr>
          </a:p>
        </p:txBody>
      </p:sp>
      <p:sp>
        <p:nvSpPr>
          <p:cNvPr id="2" name="Date Placeholder 1"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4" name="Footer Placeholder 3"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722557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30034" y="2163364"/>
            <a:ext cx="2531931"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1"/>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319150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og faktaboks">
    <p:spTree>
      <p:nvGrpSpPr>
        <p:cNvPr id="1" name=""/>
        <p:cNvGrpSpPr/>
        <p:nvPr/>
      </p:nvGrpSpPr>
      <p:grpSpPr>
        <a:xfrm>
          <a:off x="0" y="0"/>
          <a:ext cx="0" cy="0"/>
          <a:chOff x="0" y="0"/>
          <a:chExt cx="0" cy="0"/>
        </a:xfrm>
      </p:grpSpPr>
      <p:sp>
        <p:nvSpPr>
          <p:cNvPr id="2" name="Title 1"/>
          <p:cNvSpPr>
            <a:spLocks noGrp="1"/>
          </p:cNvSpPr>
          <p:nvPr>
            <p:ph type="title"/>
          </p:nvPr>
        </p:nvSpPr>
        <p:spPr>
          <a:xfrm>
            <a:off x="719138" y="655604"/>
            <a:ext cx="5213661" cy="1504666"/>
          </a:xfrm>
        </p:spPr>
        <p:txBody>
          <a:bodyPr/>
          <a:lstStyle/>
          <a:p>
            <a:r>
              <a:rPr lang="en-US"/>
              <a:t>Click to edit Master title style</a:t>
            </a:r>
            <a:endParaRPr lang="da-DK" dirty="0"/>
          </a:p>
        </p:txBody>
      </p:sp>
      <p:sp>
        <p:nvSpPr>
          <p:cNvPr id="9" name="Text Placeholder 8"/>
          <p:cNvSpPr>
            <a:spLocks noGrp="1"/>
          </p:cNvSpPr>
          <p:nvPr>
            <p:ph type="body" sz="quarter" idx="13"/>
          </p:nvPr>
        </p:nvSpPr>
        <p:spPr>
          <a:xfrm>
            <a:off x="719138" y="2800350"/>
            <a:ext cx="5213661" cy="2484438"/>
          </a:xfrm>
        </p:spPr>
        <p:txBody>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cxnSp>
        <p:nvCxnSpPr>
          <p:cNvPr id="11" name="Straight Connector 10"/>
          <p:cNvCxnSpPr/>
          <p:nvPr userDrawn="1"/>
        </p:nvCxnSpPr>
        <p:spPr>
          <a:xfrm>
            <a:off x="6260400" y="2894214"/>
            <a:ext cx="5212800"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4"/>
          </p:nvPr>
        </p:nvSpPr>
        <p:spPr>
          <a:xfrm>
            <a:off x="6261100" y="3135407"/>
            <a:ext cx="5207000" cy="2149382"/>
          </a:xfrm>
        </p:spPr>
        <p:txBody>
          <a:bodyPr/>
          <a:lstStyle>
            <a:lvl1pPr marL="0" indent="0">
              <a:lnSpc>
                <a:spcPct val="97000"/>
              </a:lnSpc>
              <a:buFont typeface="Times New Roman" panose="02020603050405020304" pitchFamily="18" charset="0"/>
              <a:buChar char="​"/>
              <a:defRPr sz="1500" b="1">
                <a:latin typeface="+mj-lt"/>
              </a:defRPr>
            </a:lvl1pPr>
            <a:lvl2pPr marL="0" indent="0">
              <a:lnSpc>
                <a:spcPct val="97000"/>
              </a:lnSpc>
              <a:buFont typeface="Times New Roman" panose="02020603050405020304" pitchFamily="18" charset="0"/>
              <a:buChar char="​"/>
              <a:defRPr sz="1500">
                <a:latin typeface="+mj-lt"/>
              </a:defRPr>
            </a:lvl2pPr>
            <a:lvl3pPr marL="0" indent="0">
              <a:lnSpc>
                <a:spcPct val="97000"/>
              </a:lnSpc>
              <a:buFont typeface="Times New Roman" panose="02020603050405020304" pitchFamily="18" charset="0"/>
              <a:buChar char="​"/>
              <a:defRPr sz="1500" b="0">
                <a:latin typeface="+mj-lt"/>
              </a:defRPr>
            </a:lvl3pPr>
            <a:lvl4pPr marL="0" indent="0">
              <a:lnSpc>
                <a:spcPct val="97000"/>
              </a:lnSpc>
              <a:spcBef>
                <a:spcPts val="0"/>
              </a:spcBef>
              <a:spcAft>
                <a:spcPts val="0"/>
              </a:spcAft>
              <a:buFont typeface="Times New Roman" panose="02020603050405020304" pitchFamily="18" charset="0"/>
              <a:buChar char="​"/>
              <a:defRPr sz="1500" b="0">
                <a:latin typeface="+mj-lt"/>
              </a:defRPr>
            </a:lvl4pPr>
            <a:lvl5pPr marL="0" indent="0">
              <a:lnSpc>
                <a:spcPct val="97000"/>
              </a:lnSpc>
              <a:buFont typeface="Times New Roman" panose="02020603050405020304" pitchFamily="18" charset="0"/>
              <a:buChar char="​"/>
              <a:defRPr sz="1500" b="0">
                <a:latin typeface="+mj-lt"/>
              </a:defRPr>
            </a:lvl5pPr>
            <a:lvl6pPr marL="0" indent="0">
              <a:lnSpc>
                <a:spcPct val="97000"/>
              </a:lnSpc>
              <a:buFont typeface="Arial" panose="020B0604020202020204" pitchFamily="34" charset="0"/>
              <a:buChar char="​"/>
              <a:defRPr sz="1500">
                <a:latin typeface="+mj-lt"/>
              </a:defRPr>
            </a:lvl6pPr>
            <a:lvl7pPr marL="0" indent="0">
              <a:lnSpc>
                <a:spcPct val="97000"/>
              </a:lnSpc>
              <a:buFont typeface="Arial" panose="020B0604020202020204" pitchFamily="34" charset="0"/>
              <a:buChar char="​"/>
              <a:defRPr sz="1500">
                <a:latin typeface="+mj-lt"/>
              </a:defRPr>
            </a:lvl7pPr>
            <a:lvl8pPr marL="0" indent="0">
              <a:lnSpc>
                <a:spcPct val="97000"/>
              </a:lnSpc>
              <a:buFont typeface="Arial" panose="020B0604020202020204" pitchFamily="34" charset="0"/>
              <a:buChar char="​"/>
              <a:defRPr sz="1500">
                <a:latin typeface="+mj-lt"/>
              </a:defRPr>
            </a:lvl8pPr>
            <a:lvl9pPr marL="0" indent="0">
              <a:lnSpc>
                <a:spcPct val="97000"/>
              </a:lnSpc>
              <a:buFont typeface="Arial" panose="020B0604020202020204" pitchFamily="34" charset="0"/>
              <a:buChar char="​"/>
              <a:defRPr sz="1500">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dato 3"/>
          <p:cNvSpPr>
            <a:spLocks noGrp="1"/>
          </p:cNvSpPr>
          <p:nvPr>
            <p:ph type="dt" sz="half" idx="15"/>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3119924773"/>
      </p:ext>
    </p:extLst>
  </p:cSld>
  <p:clrMapOvr>
    <a:masterClrMapping/>
  </p:clrMapOvr>
  <p:extLst>
    <p:ext uri="{DCECCB84-F9BA-43D5-87BE-67443E8EF086}">
      <p15:sldGuideLst xmlns:p15="http://schemas.microsoft.com/office/powerpoint/2012/main">
        <p15:guide id="1" orient="horz" pos="1973" userDrawn="1">
          <p15:clr>
            <a:srgbClr val="A4A3A4"/>
          </p15:clr>
        </p15:guide>
        <p15:guide id="2" pos="3739" userDrawn="1">
          <p15:clr>
            <a:srgbClr val="A4A3A4"/>
          </p15:clr>
        </p15:guide>
        <p15:guide id="3" pos="3942"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sp>
        <p:nvSpPr>
          <p:cNvPr id="34" name="Pladsholder til tekst 2"/>
          <p:cNvSpPr txBox="1">
            <a:spLocks/>
          </p:cNvSpPr>
          <p:nvPr userDrawn="1"/>
        </p:nvSpPr>
        <p:spPr>
          <a:xfrm>
            <a:off x="1091198" y="2098690"/>
            <a:ext cx="1274873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buClr>
                <a:srgbClr val="87D1F4"/>
              </a:buClr>
            </a:pPr>
            <a:r>
              <a:rPr lang="en-GB" sz="10000" kern="0" dirty="0">
                <a:solidFill>
                  <a:srgbClr val="C6C6C6"/>
                </a:solidFill>
              </a:rPr>
              <a:t>Aarhus</a:t>
            </a:r>
            <a:endParaRPr lang="en-GB" sz="2200">
              <a:solidFill>
                <a:srgbClr val="FFFFFF"/>
              </a:solidFill>
            </a:endParaRPr>
          </a:p>
        </p:txBody>
      </p:sp>
      <p:sp>
        <p:nvSpPr>
          <p:cNvPr id="6" name="Pladsholder til tekst 2"/>
          <p:cNvSpPr txBox="1">
            <a:spLocks/>
          </p:cNvSpPr>
          <p:nvPr userDrawn="1"/>
        </p:nvSpPr>
        <p:spPr>
          <a:xfrm>
            <a:off x="7441478" y="2093601"/>
            <a:ext cx="4357619"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buClr>
                <a:srgbClr val="87D1F4"/>
              </a:buClr>
            </a:pPr>
            <a:r>
              <a:rPr lang="en-GB" sz="10000" kern="0" dirty="0" err="1">
                <a:solidFill>
                  <a:srgbClr val="FFFFFF"/>
                </a:solidFill>
              </a:rPr>
              <a:t>uni</a:t>
            </a:r>
            <a:endParaRPr lang="en-GB" sz="10000" kern="0" dirty="0">
              <a:solidFill>
                <a:srgbClr val="FFFFFF"/>
              </a:solidFill>
            </a:endParaRPr>
          </a:p>
        </p:txBody>
      </p:sp>
      <p:sp>
        <p:nvSpPr>
          <p:cNvPr id="7" name="Pladsholder til tekst 2"/>
          <p:cNvSpPr txBox="1">
            <a:spLocks/>
          </p:cNvSpPr>
          <p:nvPr userDrawn="1"/>
        </p:nvSpPr>
        <p:spPr>
          <a:xfrm>
            <a:off x="1881982" y="3428551"/>
            <a:ext cx="929145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buClr>
                <a:srgbClr val="87D1F4"/>
              </a:buClr>
            </a:pPr>
            <a:r>
              <a:rPr lang="en-GB" sz="10000" kern="0" dirty="0" err="1">
                <a:solidFill>
                  <a:srgbClr val="FFFFFF"/>
                </a:solidFill>
              </a:rPr>
              <a:t>versiet</a:t>
            </a:r>
            <a:endParaRPr lang="en-GB" sz="10000" dirty="0">
              <a:solidFill>
                <a:srgbClr val="FFFFFF"/>
              </a:solidFill>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12/10/2023</a:t>
            </a:fld>
            <a:r>
              <a:rPr lang="en-GB" dirty="0"/>
              <a:t>17/08/2017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1"/>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1654335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lnSpc>
                <a:spcPts val="4799"/>
              </a:lnSpc>
              <a:spcBef>
                <a:spcPct val="0"/>
              </a:spcBef>
              <a:spcAft>
                <a:spcPct val="0"/>
              </a:spcAft>
              <a:buFont typeface="AU Passata" pitchFamily="34" charset="0"/>
              <a:buNone/>
            </a:pPr>
            <a:endParaRPr lang="en-GB" sz="4799" dirty="0">
              <a:solidFill>
                <a:srgbClr val="FFFFFF"/>
              </a:solidFill>
            </a:endParaRPr>
          </a:p>
        </p:txBody>
      </p:sp>
      <p:sp>
        <p:nvSpPr>
          <p:cNvPr id="5" name="LAN_AUWBreak"/>
          <p:cNvSpPr/>
          <p:nvPr userDrawn="1"/>
        </p:nvSpPr>
        <p:spPr bwMode="auto">
          <a:xfrm>
            <a:off x="6024182" y="2804401"/>
            <a:ext cx="2664885" cy="1293389"/>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fontAlgn="base">
              <a:lnSpc>
                <a:spcPct val="90000"/>
              </a:lnSpc>
              <a:spcBef>
                <a:spcPct val="0"/>
              </a:spcBef>
              <a:spcAft>
                <a:spcPct val="0"/>
              </a:spcAft>
              <a:buFont typeface="AU Passata" pitchFamily="34" charset="0"/>
              <a:buNone/>
            </a:pPr>
            <a:r>
              <a:rPr lang="en-GB" sz="4000" cap="all" noProof="1">
                <a:solidFill>
                  <a:srgbClr val="FFFFFF"/>
                </a:solidFill>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9133" y="2864711"/>
            <a:ext cx="222898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12/10/2023</a:t>
            </a:fld>
            <a:r>
              <a:rPr lang="en-GB" dirty="0"/>
              <a:t>17/08/2017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1"/>
            <a:ext cx="0" cy="461665"/>
          </a:xfrm>
        </p:spPr>
        <p:txBody>
          <a:bodyPr/>
          <a:lstStyle>
            <a:lvl1pPr>
              <a:defRPr sz="100">
                <a:noFill/>
              </a:defRPr>
            </a:lvl1pPr>
          </a:lstStyle>
          <a:p>
            <a:pPr>
              <a:defRPr/>
            </a:pPr>
            <a:fld id="{E90C1E0A-682D-40DC-B1EA-26C007FDC330}" type="slidenum">
              <a:rPr lang="en-GB" smtClean="0"/>
              <a:pPr>
                <a:defRPr/>
              </a:pPr>
              <a:t>‹nr.›</a:t>
            </a:fld>
            <a:endParaRPr lang="en-GB" dirty="0"/>
          </a:p>
        </p:txBody>
      </p:sp>
    </p:spTree>
    <p:extLst>
      <p:ext uri="{BB962C8B-B14F-4D97-AF65-F5344CB8AC3E}">
        <p14:creationId xmlns:p14="http://schemas.microsoft.com/office/powerpoint/2010/main" val="241226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og billede">
    <p:spTree>
      <p:nvGrpSpPr>
        <p:cNvPr id="1" name=""/>
        <p:cNvGrpSpPr/>
        <p:nvPr/>
      </p:nvGrpSpPr>
      <p:grpSpPr>
        <a:xfrm>
          <a:off x="0" y="0"/>
          <a:ext cx="0" cy="0"/>
          <a:chOff x="0" y="0"/>
          <a:chExt cx="0" cy="0"/>
        </a:xfrm>
      </p:grpSpPr>
      <p:sp>
        <p:nvSpPr>
          <p:cNvPr id="2" name="Title 1"/>
          <p:cNvSpPr>
            <a:spLocks noGrp="1"/>
          </p:cNvSpPr>
          <p:nvPr>
            <p:ph type="title"/>
          </p:nvPr>
        </p:nvSpPr>
        <p:spPr>
          <a:xfrm>
            <a:off x="719138" y="654050"/>
            <a:ext cx="5213349" cy="1357630"/>
          </a:xfrm>
        </p:spPr>
        <p:txBody>
          <a:bodyPr/>
          <a:lstStyle/>
          <a:p>
            <a:r>
              <a:rPr lang="en-US"/>
              <a:t>Click to edit Master title style</a:t>
            </a:r>
            <a:endParaRPr lang="da-DK" dirty="0"/>
          </a:p>
        </p:txBody>
      </p:sp>
      <p:sp>
        <p:nvSpPr>
          <p:cNvPr id="9" name="Text Placeholder 8"/>
          <p:cNvSpPr>
            <a:spLocks noGrp="1"/>
          </p:cNvSpPr>
          <p:nvPr>
            <p:ph type="body" sz="quarter" idx="13"/>
          </p:nvPr>
        </p:nvSpPr>
        <p:spPr>
          <a:xfrm>
            <a:off x="719139" y="2800350"/>
            <a:ext cx="5213349" cy="2484438"/>
          </a:xfrm>
        </p:spPr>
        <p:txBody>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icture Placeholder 3"/>
          <p:cNvSpPr>
            <a:spLocks noGrp="1"/>
          </p:cNvSpPr>
          <p:nvPr>
            <p:ph type="pic" sz="quarter" idx="14"/>
          </p:nvPr>
        </p:nvSpPr>
        <p:spPr>
          <a:xfrm>
            <a:off x="6261100" y="654050"/>
            <a:ext cx="5207000" cy="4630738"/>
          </a:xfrm>
        </p:spPr>
        <p:txBody>
          <a:bodyPr tIns="504000" anchor="ctr" anchorCtr="0"/>
          <a:lstStyle>
            <a:lvl1pPr marL="0" indent="0" algn="ctr">
              <a:buNone/>
              <a:defRPr/>
            </a:lvl1pPr>
          </a:lstStyle>
          <a:p>
            <a:r>
              <a:rPr lang="en-US"/>
              <a:t>Click icon to add picture</a:t>
            </a:r>
            <a:endParaRPr lang="en-GB"/>
          </a:p>
        </p:txBody>
      </p:sp>
      <p:sp>
        <p:nvSpPr>
          <p:cNvPr id="3" name="Pladsholder til dato 2"/>
          <p:cNvSpPr>
            <a:spLocks noGrp="1"/>
          </p:cNvSpPr>
          <p:nvPr>
            <p:ph type="dt" sz="half" idx="15"/>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1432394791"/>
      </p:ext>
    </p:extLst>
  </p:cSld>
  <p:clrMapOvr>
    <a:masterClrMapping/>
  </p:clrMapOvr>
  <p:extLst>
    <p:ext uri="{DCECCB84-F9BA-43D5-87BE-67443E8EF086}">
      <p15:sldGuideLst xmlns:p15="http://schemas.microsoft.com/office/powerpoint/2012/main">
        <p15:guide id="2" pos="3738" userDrawn="1">
          <p15:clr>
            <a:srgbClr val="A4A3A4"/>
          </p15:clr>
        </p15:guide>
        <p15:guide id="3" pos="3942"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719139" y="2366011"/>
            <a:ext cx="5213350" cy="3631564"/>
          </a:xfrm>
        </p:spPr>
        <p:txBody>
          <a:bodyPr/>
          <a:lstStyle>
            <a:lvl1pPr marL="0" indent="0" algn="l">
              <a:lnSpc>
                <a:spcPct val="100000"/>
              </a:lnSpc>
              <a:spcBef>
                <a:spcPts val="0"/>
              </a:spcBef>
              <a:buFont typeface="Arial" panose="020B0604020202020204" pitchFamily="34" charset="0"/>
              <a:buChar char="​"/>
              <a:defRPr sz="2500"/>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da-DK" dirty="0"/>
          </a:p>
        </p:txBody>
      </p:sp>
      <p:pic>
        <p:nvPicPr>
          <p:cNvPr id="4"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6846" y="570004"/>
            <a:ext cx="5309606" cy="5526000"/>
          </a:xfrm>
          <a:prstGeom prst="rect">
            <a:avLst/>
          </a:prstGeom>
        </p:spPr>
      </p:pic>
      <p:sp>
        <p:nvSpPr>
          <p:cNvPr id="3" name="Pladsholder til dato 2" hidden="1"/>
          <p:cNvSpPr>
            <a:spLocks noGrp="1"/>
          </p:cNvSpPr>
          <p:nvPr>
            <p:ph type="dt" sz="half" idx="10"/>
          </p:nvPr>
        </p:nvSpPr>
        <p:spPr>
          <a:xfrm>
            <a:off x="0" y="6912000"/>
            <a:ext cx="0" cy="0"/>
          </a:xfrm>
        </p:spPr>
        <p:txBody>
          <a:bodyPr/>
          <a:lstStyle>
            <a:lvl1pPr>
              <a:defRPr sz="100">
                <a:noFill/>
              </a:defRPr>
            </a:lvl1pPr>
          </a:lstStyle>
          <a:p>
            <a:fld id="{D975665A-61CB-4DAB-8750-5B97BD1810B6}" type="datetime5">
              <a:rPr lang="da-DK" smtClean="0"/>
              <a:pPr/>
              <a:t>oktober 2023</a:t>
            </a:fld>
            <a:endParaRPr lang="da-DK" dirty="0"/>
          </a:p>
        </p:txBody>
      </p:sp>
      <p:sp>
        <p:nvSpPr>
          <p:cNvPr id="5" name="Titel 4"/>
          <p:cNvSpPr>
            <a:spLocks noGrp="1"/>
          </p:cNvSpPr>
          <p:nvPr>
            <p:ph type="title"/>
          </p:nvPr>
        </p:nvSpPr>
        <p:spPr>
          <a:xfrm>
            <a:off x="719138" y="655604"/>
            <a:ext cx="5213350" cy="1504666"/>
          </a:xfrm>
        </p:spPr>
        <p:txBody>
          <a:bodyPr/>
          <a:lstStyle/>
          <a:p>
            <a:r>
              <a:rPr lang="en-US"/>
              <a:t>Click to edit Master title style</a:t>
            </a:r>
            <a:endParaRPr lang="da-DK" dirty="0"/>
          </a:p>
        </p:txBody>
      </p:sp>
    </p:spTree>
    <p:extLst>
      <p:ext uri="{BB962C8B-B14F-4D97-AF65-F5344CB8AC3E}">
        <p14:creationId xmlns:p14="http://schemas.microsoft.com/office/powerpoint/2010/main" val="226022681"/>
      </p:ext>
    </p:extLst>
  </p:cSld>
  <p:clrMapOvr>
    <a:masterClrMapping/>
  </p:clrMapOvr>
  <p:extLst>
    <p:ext uri="{DCECCB84-F9BA-43D5-87BE-67443E8EF086}">
      <p15:sldGuideLst xmlns:p15="http://schemas.microsoft.com/office/powerpoint/2012/main">
        <p15:guide id="1" orient="horz" pos="3778" userDrawn="1">
          <p15:clr>
            <a:srgbClr val="FBAE40"/>
          </p15:clr>
        </p15:guide>
        <p15:guide id="2" pos="3737" userDrawn="1">
          <p15:clr>
            <a:srgbClr val="A4A3A4"/>
          </p15:clr>
        </p15:guide>
        <p15:guide id="3" pos="3944"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reaker med billed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719139" y="654051"/>
            <a:ext cx="5213350" cy="5339949"/>
          </a:xfrm>
        </p:spPr>
        <p:txBody>
          <a:bodyPr tIns="504000" anchor="ctr" anchorCtr="0"/>
          <a:lstStyle>
            <a:lvl1pPr marL="0" indent="0" algn="ctr">
              <a:buNone/>
              <a:defRPr/>
            </a:lvl1pPr>
          </a:lstStyle>
          <a:p>
            <a:r>
              <a:rPr lang="en-US"/>
              <a:t>Click icon to add picture</a:t>
            </a:r>
            <a:endParaRPr lang="en-GB"/>
          </a:p>
        </p:txBody>
      </p:sp>
      <p:pic>
        <p:nvPicPr>
          <p:cNvPr id="5" name="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6846" y="570004"/>
            <a:ext cx="5309606" cy="5526000"/>
          </a:xfrm>
          <a:prstGeom prst="rect">
            <a:avLst/>
          </a:prstGeom>
        </p:spPr>
      </p:pic>
      <p:sp>
        <p:nvSpPr>
          <p:cNvPr id="10" name="Pladsholder til dato 2" hidden="1"/>
          <p:cNvSpPr>
            <a:spLocks noGrp="1"/>
          </p:cNvSpPr>
          <p:nvPr>
            <p:ph type="dt" sz="half" idx="10"/>
          </p:nvPr>
        </p:nvSpPr>
        <p:spPr>
          <a:xfrm>
            <a:off x="0" y="6912000"/>
            <a:ext cx="0" cy="0"/>
          </a:xfrm>
        </p:spPr>
        <p:txBody>
          <a:bodyPr/>
          <a:lstStyle>
            <a:lvl1pPr>
              <a:defRPr sz="100">
                <a:noFill/>
              </a:defRPr>
            </a:lvl1p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3987172260"/>
      </p:ext>
    </p:extLst>
  </p:cSld>
  <p:clrMapOvr>
    <a:masterClrMapping/>
  </p:clrMapOvr>
  <p:extLst>
    <p:ext uri="{DCECCB84-F9BA-43D5-87BE-67443E8EF086}">
      <p15:sldGuideLst xmlns:p15="http://schemas.microsoft.com/office/powerpoint/2012/main">
        <p15:guide id="1" orient="horz" pos="3777" userDrawn="1">
          <p15:clr>
            <a:srgbClr val="FBAE40"/>
          </p15:clr>
        </p15:guide>
        <p15:guide id="2" pos="3737" userDrawn="1">
          <p15:clr>
            <a:srgbClr val="A4A3A4"/>
          </p15:clr>
        </p15:guide>
        <p15:guide id="3" pos="3944"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dirty="0"/>
          </a:p>
        </p:txBody>
      </p:sp>
      <p:sp>
        <p:nvSpPr>
          <p:cNvPr id="7" name="Pladsholder til dato 6"/>
          <p:cNvSpPr>
            <a:spLocks noGrp="1"/>
          </p:cNvSpPr>
          <p:nvPr>
            <p:ph type="dt" sz="half" idx="10"/>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442491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Kun logo">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221462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a:prstGeom prst="rect">
            <a:avLst/>
          </a:prstGeom>
        </p:spPr>
        <p:txBody>
          <a:bodyPr/>
          <a:lstStyle/>
          <a:p>
            <a:pPr>
              <a:defRPr/>
            </a:pPr>
            <a:fld id="{E90C1E0A-682D-40DC-B1EA-26C007FDC330}" type="slidenum">
              <a:rPr lang="en-GB" smtClean="0"/>
              <a:pPr>
                <a:defRPr/>
              </a:pPr>
              <a:t>‹nr.›</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12/10/2023</a:t>
            </a:fld>
            <a:r>
              <a:rPr lang="en-GB" dirty="0"/>
              <a:t>17/08/2017</a:t>
            </a:r>
          </a:p>
        </p:txBody>
      </p:sp>
      <p:sp>
        <p:nvSpPr>
          <p:cNvPr id="8" name="Footer Placeholder 7" hidden="1"/>
          <p:cNvSpPr>
            <a:spLocks noGrp="1"/>
          </p:cNvSpPr>
          <p:nvPr>
            <p:ph type="ftr" sz="quarter" idx="11"/>
          </p:nvPr>
        </p:nvSpPr>
        <p:spPr>
          <a:xfrm>
            <a:off x="0" y="7020000"/>
            <a:ext cx="0" cy="0"/>
          </a:xfrm>
          <a:prstGeom prst="rect">
            <a:avLst/>
          </a:prstGeom>
        </p:spPr>
        <p:txBody>
          <a:bodyPr/>
          <a:lstStyle/>
          <a:p>
            <a:endParaRPr lang="en-GB" dirty="0"/>
          </a:p>
        </p:txBody>
      </p:sp>
    </p:spTree>
    <p:extLst>
      <p:ext uri="{BB962C8B-B14F-4D97-AF65-F5344CB8AC3E}">
        <p14:creationId xmlns:p14="http://schemas.microsoft.com/office/powerpoint/2010/main" val="367600961"/>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6.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und logo" hidden="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08025" y="5684744"/>
            <a:ext cx="10760075" cy="870365"/>
          </a:xfrm>
          <a:prstGeom prst="rect">
            <a:avLst/>
          </a:prstGeom>
        </p:spPr>
      </p:pic>
      <p:sp>
        <p:nvSpPr>
          <p:cNvPr id="2" name="Title Placeholder 1"/>
          <p:cNvSpPr>
            <a:spLocks noGrp="1"/>
          </p:cNvSpPr>
          <p:nvPr>
            <p:ph type="title"/>
          </p:nvPr>
        </p:nvSpPr>
        <p:spPr>
          <a:xfrm>
            <a:off x="719138" y="655604"/>
            <a:ext cx="6840000" cy="1504666"/>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719138" y="2802103"/>
            <a:ext cx="6840000" cy="2484000"/>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4" name="Date_DateCustomA"/>
          <p:cNvSpPr>
            <a:spLocks noGrp="1"/>
          </p:cNvSpPr>
          <p:nvPr>
            <p:ph type="dt" sz="half" idx="2"/>
          </p:nvPr>
        </p:nvSpPr>
        <p:spPr>
          <a:xfrm>
            <a:off x="9066345" y="6293109"/>
            <a:ext cx="2401755" cy="180000"/>
          </a:xfrm>
          <a:prstGeom prst="rect">
            <a:avLst/>
          </a:prstGeom>
        </p:spPr>
        <p:txBody>
          <a:bodyPr vert="horz" lIns="0" tIns="0" rIns="0" bIns="0" rtlCol="0" anchor="b" anchorCtr="0"/>
          <a:lstStyle>
            <a:lvl1pPr algn="r">
              <a:lnSpc>
                <a:spcPct val="106000"/>
              </a:lnSpc>
              <a:defRPr sz="1100">
                <a:solidFill>
                  <a:schemeClr val="tx1"/>
                </a:solidFill>
              </a:defRPr>
            </a:lvl1pPr>
          </a:lstStyle>
          <a:p>
            <a:fld id="{D975665A-61CB-4DAB-8750-5B97BD1810B6}" type="datetime5">
              <a:rPr lang="da-DK" smtClean="0"/>
              <a:pPr/>
              <a:t>oktober 2023</a:t>
            </a:fld>
            <a:endParaRPr lang="en-GB" dirty="0"/>
          </a:p>
        </p:txBody>
      </p:sp>
      <p:cxnSp>
        <p:nvCxnSpPr>
          <p:cNvPr id="15" name="Logo streg"/>
          <p:cNvCxnSpPr/>
          <p:nvPr userDrawn="1"/>
        </p:nvCxnSpPr>
        <p:spPr>
          <a:xfrm>
            <a:off x="719137" y="5979706"/>
            <a:ext cx="107496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85958" y="5619111"/>
            <a:ext cx="1144727" cy="976951"/>
          </a:xfrm>
          <a:prstGeom prst="rect">
            <a:avLst/>
          </a:prstGeom>
        </p:spPr>
      </p:pic>
    </p:spTree>
    <p:extLst>
      <p:ext uri="{BB962C8B-B14F-4D97-AF65-F5344CB8AC3E}">
        <p14:creationId xmlns:p14="http://schemas.microsoft.com/office/powerpoint/2010/main" val="3326007394"/>
      </p:ext>
    </p:extLst>
  </p:cSld>
  <p:clrMap bg1="lt1" tx1="dk1" bg2="lt2" tx2="dk2" accent1="accent1" accent2="accent2" accent3="accent3" accent4="accent4" accent5="accent5" accent6="accent6" hlink="hlink" folHlink="folHlink"/>
  <p:sldLayoutIdLst>
    <p:sldLayoutId id="2147483724" r:id="rId1"/>
    <p:sldLayoutId id="2147483728" r:id="rId2"/>
    <p:sldLayoutId id="2147483730" r:id="rId3"/>
    <p:sldLayoutId id="2147483744" r:id="rId4"/>
    <p:sldLayoutId id="2147483745" r:id="rId5"/>
    <p:sldLayoutId id="2147483746" r:id="rId6"/>
    <p:sldLayoutId id="2147483739" r:id="rId7"/>
    <p:sldLayoutId id="2147483740" r:id="rId8"/>
    <p:sldLayoutId id="2147483753" r:id="rId9"/>
    <p:sldLayoutId id="2147483820" r:id="rId10"/>
    <p:sldLayoutId id="2147483821" r:id="rId11"/>
    <p:sldLayoutId id="2147483822" r:id="rId12"/>
    <p:sldLayoutId id="2147483823" r:id="rId13"/>
  </p:sldLayoutIdLst>
  <p:hf sldNum="0" hdr="0" ftr="0"/>
  <p:txStyles>
    <p:titleStyle>
      <a:lvl1pPr algn="l" defTabSz="914400" rtl="0" eaLnBrk="1" latinLnBrk="0" hangingPunct="1">
        <a:lnSpc>
          <a:spcPct val="83000"/>
        </a:lnSpc>
        <a:spcBef>
          <a:spcPct val="0"/>
        </a:spcBef>
        <a:buNone/>
        <a:defRPr sz="5000" b="1" kern="1200">
          <a:solidFill>
            <a:schemeClr val="tx1"/>
          </a:solidFill>
          <a:latin typeface="+mj-lt"/>
          <a:ea typeface="+mj-ea"/>
          <a:cs typeface="+mj-cs"/>
        </a:defRPr>
      </a:lvl1pPr>
    </p:titleStyle>
    <p:bodyStyle>
      <a:lvl1pPr marL="252000" indent="-252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1pPr>
      <a:lvl2pPr marL="432000" indent="-180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2pPr>
      <a:lvl3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3pPr>
      <a:lvl4pPr marL="0" indent="0" algn="l" defTabSz="914400" rtl="0" eaLnBrk="1" latinLnBrk="0" hangingPunct="1">
        <a:lnSpc>
          <a:spcPct val="99000"/>
        </a:lnSpc>
        <a:spcBef>
          <a:spcPts val="1400"/>
        </a:spcBef>
        <a:spcAft>
          <a:spcPts val="1400"/>
        </a:spcAft>
        <a:buFont typeface="Arial" panose="020B0604020202020204" pitchFamily="34" charset="0"/>
        <a:buChar char="​"/>
        <a:defRPr sz="1300" b="1" kern="1200">
          <a:solidFill>
            <a:schemeClr val="tx1"/>
          </a:solidFill>
          <a:latin typeface="+mn-lt"/>
          <a:ea typeface="+mn-ea"/>
          <a:cs typeface="+mn-cs"/>
        </a:defRPr>
      </a:lvl4pPr>
      <a:lvl5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5pPr>
      <a:lvl6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6pPr>
      <a:lvl7pPr marL="576000" indent="-144000" algn="l" defTabSz="914400" rtl="0" eaLnBrk="1" latinLnBrk="0" hangingPunct="1">
        <a:lnSpc>
          <a:spcPct val="99000"/>
        </a:lnSpc>
        <a:spcBef>
          <a:spcPts val="0"/>
        </a:spcBef>
        <a:buFont typeface="Arial" panose="020B0604020202020204" pitchFamily="34" charset="0"/>
        <a:buChar char="-"/>
        <a:defRPr sz="1300" kern="1200" baseline="0">
          <a:solidFill>
            <a:schemeClr val="tx1"/>
          </a:solidFill>
          <a:latin typeface="+mn-lt"/>
          <a:ea typeface="+mn-ea"/>
          <a:cs typeface="+mn-cs"/>
        </a:defRPr>
      </a:lvl7pPr>
      <a:lvl8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8pPr>
      <a:lvl9pPr marL="576000" indent="-144000" algn="l" defTabSz="914400" rtl="0" eaLnBrk="1" latinLnBrk="0" hangingPunct="1">
        <a:lnSpc>
          <a:spcPct val="99000"/>
        </a:lnSpc>
        <a:spcBef>
          <a:spcPts val="0"/>
        </a:spcBef>
        <a:buFont typeface="Arial" panose="020B0604020202020204" pitchFamily="34" charset="0"/>
        <a:buChar char="-"/>
        <a:defRPr sz="13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A4A3A4"/>
          </p15:clr>
        </p15:guide>
        <p15:guide id="2" pos="7224" userDrawn="1">
          <p15:clr>
            <a:srgbClr val="A4A3A4"/>
          </p15:clr>
        </p15:guide>
        <p15:guide id="3" orient="horz" pos="412" userDrawn="1">
          <p15:clr>
            <a:srgbClr val="A4A3A4"/>
          </p15:clr>
        </p15:guide>
        <p15:guide id="4" orient="horz" pos="1360" userDrawn="1">
          <p15:clr>
            <a:srgbClr val="A4A3A4"/>
          </p15:clr>
        </p15:guide>
        <p15:guide id="6" orient="horz" pos="1764" userDrawn="1">
          <p15:clr>
            <a:srgbClr val="A4A3A4"/>
          </p15:clr>
        </p15:guide>
        <p15:guide id="7" orient="horz" pos="3329"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96" y="149115"/>
            <a:ext cx="1156001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6095" y="1960079"/>
            <a:ext cx="10222987"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dirty="0"/>
          </a:p>
          <a:p>
            <a:pPr lvl="1"/>
            <a:r>
              <a:rPr lang="en-GB" noProof="0" dirty="0"/>
              <a:t>Second level</a:t>
            </a:r>
            <a:endParaRPr lang="en-GB" dirty="0"/>
          </a:p>
          <a:p>
            <a:pPr lvl="2"/>
            <a:r>
              <a:rPr lang="en-GB" noProof="0" dirty="0"/>
              <a:t>Third level</a:t>
            </a:r>
            <a:endParaRPr lang="en-GB" dirty="0"/>
          </a:p>
          <a:p>
            <a:pPr lvl="3"/>
            <a:r>
              <a:rPr lang="en-GB" noProof="0" dirty="0"/>
              <a:t>Fourth level</a:t>
            </a:r>
            <a:endParaRPr lang="en-GB" dirty="0"/>
          </a:p>
          <a:p>
            <a:pPr lvl="4"/>
            <a:r>
              <a:rPr lang="en-GB" noProof="0" dirty="0"/>
              <a:t>Fifth level</a:t>
            </a:r>
            <a:endParaRPr lang="en-GB" dirty="0"/>
          </a:p>
          <a:p>
            <a:pPr lvl="5"/>
            <a:r>
              <a:rPr lang="en-GB" noProof="0" dirty="0"/>
              <a:t>6 level</a:t>
            </a:r>
            <a:endParaRPr lang="en-GB" dirty="0"/>
          </a:p>
          <a:p>
            <a:pPr lvl="6"/>
            <a:r>
              <a:rPr lang="en-GB" noProof="0" dirty="0"/>
              <a:t>7 level</a:t>
            </a:r>
            <a:endParaRPr lang="en-GB" dirty="0"/>
          </a:p>
          <a:p>
            <a:pPr lvl="7"/>
            <a:r>
              <a:rPr lang="en-GB" noProof="0" dirty="0"/>
              <a:t>8 level</a:t>
            </a:r>
            <a:endParaRPr lang="en-GB" dirty="0"/>
          </a:p>
          <a:p>
            <a:pPr lvl="8"/>
            <a:r>
              <a:rPr lang="en-GB" noProof="0" dirty="0"/>
              <a:t>9 level</a:t>
            </a:r>
            <a:endParaRPr lang="en-GB" dirty="0"/>
          </a:p>
        </p:txBody>
      </p:sp>
      <p:pic>
        <p:nvPicPr>
          <p:cNvPr id="1100513422" name="SecondaryLogo_sort"/>
          <p:cNvPicPr>
            <a:picLocks noChangeAspect="1"/>
          </p:cNvPicPr>
          <p:nvPr/>
        </p:nvPicPr>
        <p:blipFill>
          <a:blip r:embed="rId20"/>
          <a:stretch>
            <a:fillRect/>
          </a:stretch>
        </p:blipFill>
        <p:spPr>
          <a:xfrm>
            <a:off x="10208659" y="5997600"/>
            <a:ext cx="1658669" cy="558000"/>
          </a:xfrm>
          <a:prstGeom prst="rect">
            <a:avLst/>
          </a:prstGeom>
        </p:spPr>
      </p:pic>
      <p:sp>
        <p:nvSpPr>
          <p:cNvPr id="19" name="FLD_Event"/>
          <p:cNvSpPr txBox="1">
            <a:spLocks noChangeArrowheads="1"/>
          </p:cNvSpPr>
          <p:nvPr userDrawn="1"/>
        </p:nvSpPr>
        <p:spPr bwMode="auto">
          <a:xfrm>
            <a:off x="3692294" y="5997601"/>
            <a:ext cx="2272432" cy="447676"/>
          </a:xfrm>
          <a:prstGeom prst="rect">
            <a:avLst/>
          </a:prstGeom>
          <a:noFill/>
          <a:ln w="1778" algn="ctr">
            <a:noFill/>
            <a:miter lim="800000"/>
            <a:headEnd/>
            <a:tailEnd/>
          </a:ln>
          <a:effectLst/>
        </p:spPr>
        <p:txBody>
          <a:bodyPr wrap="square" lIns="0" tIns="342000" rIns="0" bIns="0" anchor="t" anchorCtr="0">
            <a:spAutoFit/>
          </a:bodyPr>
          <a:lstStyle/>
          <a:p>
            <a:pPr algn="r" fontAlgn="base">
              <a:lnSpc>
                <a:spcPct val="95000"/>
              </a:lnSpc>
              <a:spcBef>
                <a:spcPct val="0"/>
              </a:spcBef>
              <a:spcAft>
                <a:spcPct val="0"/>
              </a:spcAft>
              <a:buFont typeface="AU Passata" pitchFamily="34" charset="0"/>
              <a:buNone/>
              <a:defRPr/>
            </a:pPr>
            <a:r>
              <a:rPr lang="en-GB" sz="700" cap="all" dirty="0">
                <a:solidFill>
                  <a:srgbClr val="000000"/>
                </a:solidFill>
              </a:rPr>
              <a:t>Au library</a:t>
            </a:r>
          </a:p>
        </p:txBody>
      </p:sp>
      <p:pic>
        <p:nvPicPr>
          <p:cNvPr id="7" name="Au logo"/>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2479" y="5999002"/>
            <a:ext cx="557715" cy="558000"/>
          </a:xfrm>
          <a:prstGeom prst="rect">
            <a:avLst/>
          </a:prstGeom>
        </p:spPr>
      </p:pic>
      <p:pic>
        <p:nvPicPr>
          <p:cNvPr id="10" name="Billede streg"/>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6074782" y="5997600"/>
            <a:ext cx="71753" cy="558000"/>
          </a:xfrm>
          <a:prstGeom prst="rect">
            <a:avLst/>
          </a:prstGeom>
        </p:spPr>
      </p:pic>
      <p:sp>
        <p:nvSpPr>
          <p:cNvPr id="25" name="OFF_logo2Computed"/>
          <p:cNvSpPr txBox="1">
            <a:spLocks noChangeArrowheads="1"/>
          </p:cNvSpPr>
          <p:nvPr userDrawn="1"/>
        </p:nvSpPr>
        <p:spPr bwMode="auto">
          <a:xfrm>
            <a:off x="972254" y="5997600"/>
            <a:ext cx="2350657" cy="676612"/>
          </a:xfrm>
          <a:prstGeom prst="rect">
            <a:avLst/>
          </a:prstGeom>
          <a:noFill/>
          <a:ln w="1778" algn="ctr">
            <a:noFill/>
            <a:miter lim="800000"/>
            <a:headEnd/>
            <a:tailEnd/>
          </a:ln>
          <a:effectLst/>
        </p:spPr>
        <p:txBody>
          <a:bodyPr wrap="square" lIns="0" tIns="583200" rIns="0" bIns="0">
            <a:spAutoFit/>
          </a:bodyPr>
          <a:lstStyle/>
          <a:p>
            <a:pPr fontAlgn="base">
              <a:lnSpc>
                <a:spcPct val="95000"/>
              </a:lnSpc>
              <a:spcBef>
                <a:spcPct val="0"/>
              </a:spcBef>
              <a:spcAft>
                <a:spcPct val="0"/>
              </a:spcAft>
              <a:buFont typeface="AU Passata" pitchFamily="34" charset="0"/>
              <a:buNone/>
              <a:defRPr/>
            </a:pPr>
            <a:endParaRPr lang="en-GB" sz="600" cap="all" spc="40" dirty="0">
              <a:solidFill>
                <a:srgbClr val="000000"/>
              </a:solidFill>
              <a:latin typeface="AU Passata Light" pitchFamily="34" charset="0"/>
            </a:endParaRPr>
          </a:p>
        </p:txBody>
      </p:sp>
      <p:sp>
        <p:nvSpPr>
          <p:cNvPr id="26" name="OFF_logo1Computed"/>
          <p:cNvSpPr/>
          <p:nvPr userDrawn="1"/>
        </p:nvSpPr>
        <p:spPr bwMode="auto">
          <a:xfrm>
            <a:off x="972253" y="5997600"/>
            <a:ext cx="665420" cy="5896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fontAlgn="base">
              <a:lnSpc>
                <a:spcPct val="90000"/>
              </a:lnSpc>
              <a:spcBef>
                <a:spcPct val="0"/>
              </a:spcBef>
              <a:spcAft>
                <a:spcPct val="0"/>
              </a:spcAft>
              <a:buFont typeface="AU Passata" pitchFamily="34" charset="0"/>
              <a:buNone/>
            </a:pPr>
            <a:r>
              <a:rPr lang="en-GB" sz="1000" cap="all" noProof="1">
                <a:solidFill>
                  <a:srgbClr val="000000"/>
                </a:solidFill>
              </a:rPr>
              <a:t>Aarhus
University</a:t>
            </a:r>
          </a:p>
        </p:txBody>
      </p:sp>
      <p:sp>
        <p:nvSpPr>
          <p:cNvPr id="1030" name="Sidetal"/>
          <p:cNvSpPr>
            <a:spLocks noGrp="1" noChangeArrowheads="1"/>
          </p:cNvSpPr>
          <p:nvPr>
            <p:ph type="sldNum" sz="quarter" idx="4"/>
          </p:nvPr>
        </p:nvSpPr>
        <p:spPr bwMode="auto">
          <a:xfrm>
            <a:off x="11811068" y="6581497"/>
            <a:ext cx="25206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fontAlgn="base">
              <a:spcBef>
                <a:spcPct val="0"/>
              </a:spcBef>
              <a:spcAft>
                <a:spcPct val="0"/>
              </a:spcAft>
              <a:defRPr/>
            </a:pPr>
            <a:fld id="{E90C1E0A-682D-40DC-B1EA-26C007FDC330}" type="slidenum">
              <a:rPr lang="en-GB" smtClean="0">
                <a:solidFill>
                  <a:srgbClr val="000000"/>
                </a:solidFill>
              </a:rPr>
              <a:pPr fontAlgn="base">
                <a:spcBef>
                  <a:spcPct val="0"/>
                </a:spcBef>
                <a:spcAft>
                  <a:spcPct val="0"/>
                </a:spcAft>
                <a:defRPr/>
              </a:pPr>
              <a:t>‹nr.›</a:t>
            </a:fld>
            <a:endParaRPr lang="en-GB" dirty="0">
              <a:solidFill>
                <a:srgbClr val="000000"/>
              </a:solidFill>
            </a:endParaRPr>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pPr fontAlgn="base">
              <a:lnSpc>
                <a:spcPts val="4799"/>
              </a:lnSpc>
              <a:spcBef>
                <a:spcPct val="0"/>
              </a:spcBef>
              <a:spcAft>
                <a:spcPct val="0"/>
              </a:spcAft>
            </a:pPr>
            <a:fld id="{78417F83-4CBA-48F2-BAD0-783AE3701E32}" type="datetimeFigureOut">
              <a:rPr lang="en-GB" smtClean="0"/>
              <a:pPr fontAlgn="base">
                <a:lnSpc>
                  <a:spcPts val="4799"/>
                </a:lnSpc>
                <a:spcBef>
                  <a:spcPct val="0"/>
                </a:spcBef>
                <a:spcAft>
                  <a:spcPct val="0"/>
                </a:spcAft>
              </a:pPr>
              <a:t>12/10/2023</a:t>
            </a:fld>
            <a:r>
              <a:rPr lang="en-GB"/>
              <a:t>17/08/2017</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pPr fontAlgn="base">
              <a:lnSpc>
                <a:spcPts val="4799"/>
              </a:lnSpc>
              <a:spcBef>
                <a:spcPct val="0"/>
              </a:spcBef>
              <a:spcAft>
                <a:spcPct val="0"/>
              </a:spcAft>
            </a:pPr>
            <a:endParaRPr lang="en-GB" dirty="0"/>
          </a:p>
        </p:txBody>
      </p:sp>
    </p:spTree>
    <p:extLst>
      <p:ext uri="{BB962C8B-B14F-4D97-AF65-F5344CB8AC3E}">
        <p14:creationId xmlns:p14="http://schemas.microsoft.com/office/powerpoint/2010/main" val="303887255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15">
          <p15:clr>
            <a:srgbClr val="000000"/>
          </p15:clr>
        </p15:guide>
        <p15:guide id="2" orient="horz" pos="4131">
          <p15:clr>
            <a:srgbClr val="A4A3A4"/>
          </p15:clr>
        </p15:guide>
        <p15:guide id="3" pos="7479">
          <p15:clr>
            <a:srgbClr val="A4A3A4"/>
          </p15:clr>
        </p15:guide>
        <p15:guide id="4" orient="horz" pos="1234">
          <p15:clr>
            <a:srgbClr val="000000"/>
          </p15:clr>
        </p15:guide>
        <p15:guide id="5" pos="7059">
          <p15:clr>
            <a:srgbClr val="000000"/>
          </p15:clr>
        </p15:guide>
        <p15:guide id="6" pos="199">
          <p15:clr>
            <a:srgbClr val="A4A3A4"/>
          </p15:clr>
        </p15:guide>
        <p15:guide id="7" pos="621">
          <p15:clr>
            <a:srgbClr val="000000"/>
          </p15:clr>
        </p15:guide>
        <p15:guide id="8" orient="horz" pos="199">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Statistik%20HA%203%20sem/DK/library.au.dk"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dors.dk/"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hyperlink" Target="https://www.fm.dk/publikationer/2019/oekonomisk-redegoerelse-aug-19"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oecd-ilibrary-org.ez.statsbiblioteket.dk:12048/economics/oecd-economic-surveys_16097513"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s://doi-org.ez.statsbiblioteket.dk/10.1787/e13bef63-en." TargetMode="External"/><Relationship Id="rId5" Type="http://schemas.openxmlformats.org/officeDocument/2006/relationships/hyperlink" Target="https://www-oecd-ilibrary-org.ez.statsbiblioteket.dk:12048/employment/oecd-employment-outlook_19991266" TargetMode="External"/><Relationship Id="rId4" Type="http://schemas.openxmlformats.org/officeDocument/2006/relationships/hyperlink" Target="https://www-oecd-ilibrary-org.ez.statsbiblioteket.dk:12048/economics/oecd-economic-outlook_16097408"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20.png"/><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8.png"/><Relationship Id="rId3" Type="http://schemas.openxmlformats.org/officeDocument/2006/relationships/image" Target="../media/image37.png"/><Relationship Id="rId7" Type="http://schemas.openxmlformats.org/officeDocument/2006/relationships/image" Target="../media/image450.png"/><Relationship Id="rId12" Type="http://schemas.openxmlformats.org/officeDocument/2006/relationships/customXml" Target="../ink/ink6.xm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image" Target="../media/image47.png"/><Relationship Id="rId5" Type="http://schemas.openxmlformats.org/officeDocument/2006/relationships/image" Target="../media/image44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46.png"/><Relationship Id="rId14" Type="http://schemas.openxmlformats.org/officeDocument/2006/relationships/customXml" Target="../ink/ink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library.au.dk/studerende/referencehaandtering/"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hyperlink" Target="https://www.dst.dk/da/statistik/brug-statistikken/kildeangivelse"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www.dst.dk/da/Statistik/dokumentation/Nomenklaturer/Internationale_klassifikationer"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hyperlink" Target="https://ec.europa.eu/eurostat/statistics-explained/index.php?title=Industrial_production_statistics_introduced_-_PRODCOM#Classifications" TargetMode="External"/><Relationship Id="rId4" Type="http://schemas.openxmlformats.org/officeDocument/2006/relationships/hyperlink" Target="https://ec.europa.eu/eurostat/web/metadata/classificatio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6.jpe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hyperlink" Target="http://www.colourbox.com/search/media/id/1015777" TargetMode="External"/><Relationship Id="rId5" Type="http://schemas.openxmlformats.org/officeDocument/2006/relationships/image" Target="../media/image15.jpeg"/><Relationship Id="rId4" Type="http://schemas.openxmlformats.org/officeDocument/2006/relationships/hyperlink" Target="http://www.colourbox.com/search/media/id/101233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9137" y="599684"/>
            <a:ext cx="6451683" cy="2824160"/>
          </a:xfrm>
        </p:spPr>
        <p:txBody>
          <a:bodyPr/>
          <a:lstStyle/>
          <a:p>
            <a:r>
              <a:rPr lang="da-DK" sz="6000" dirty="0" smtClean="0">
                <a:latin typeface="+mn-lt"/>
              </a:rPr>
              <a:t>Biblioteks- introduktion</a:t>
            </a:r>
            <a:endParaRPr lang="da-DK" sz="6000" dirty="0">
              <a:latin typeface="+mn-lt"/>
            </a:endParaRPr>
          </a:p>
        </p:txBody>
      </p:sp>
      <p:sp>
        <p:nvSpPr>
          <p:cNvPr id="3" name="Undertitel 2"/>
          <p:cNvSpPr>
            <a:spLocks noGrp="1"/>
          </p:cNvSpPr>
          <p:nvPr>
            <p:ph type="subTitle" idx="1"/>
          </p:nvPr>
        </p:nvSpPr>
        <p:spPr>
          <a:xfrm>
            <a:off x="811523" y="3294945"/>
            <a:ext cx="5465647" cy="900000"/>
          </a:xfrm>
        </p:spPr>
        <p:txBody>
          <a:bodyPr/>
          <a:lstStyle/>
          <a:p>
            <a:pPr marL="342900" indent="-342900">
              <a:buFont typeface="Wingdings" panose="05000000000000000000" pitchFamily="2" charset="2"/>
              <a:buChar char="§"/>
            </a:pPr>
            <a:r>
              <a:rPr lang="da-DK" dirty="0" smtClean="0"/>
              <a:t>Oktober 2023</a:t>
            </a:r>
            <a:br>
              <a:rPr lang="da-DK" dirty="0" smtClean="0"/>
            </a:br>
            <a:r>
              <a:rPr lang="da-DK" dirty="0" smtClean="0"/>
              <a:t>Gertrud S. Thomsen</a:t>
            </a:r>
            <a:endParaRPr lang="da-DK" dirty="0"/>
          </a:p>
        </p:txBody>
      </p:sp>
      <p:sp>
        <p:nvSpPr>
          <p:cNvPr id="4" name="Pladsholder til tekst 3"/>
          <p:cNvSpPr>
            <a:spLocks noGrp="1"/>
          </p:cNvSpPr>
          <p:nvPr>
            <p:ph type="body" sz="quarter" idx="13"/>
          </p:nvPr>
        </p:nvSpPr>
        <p:spPr>
          <a:xfrm>
            <a:off x="719137" y="5315782"/>
            <a:ext cx="5212800" cy="490123"/>
          </a:xfrm>
        </p:spPr>
        <p:txBody>
          <a:bodyPr/>
          <a:lstStyle/>
          <a:p>
            <a:r>
              <a:rPr lang="da-DK" sz="3200" b="1" dirty="0"/>
              <a:t>AU Library, BSS</a:t>
            </a:r>
          </a:p>
        </p:txBody>
      </p:sp>
    </p:spTree>
    <p:extLst>
      <p:ext uri="{BB962C8B-B14F-4D97-AF65-F5344CB8AC3E}">
        <p14:creationId xmlns:p14="http://schemas.microsoft.com/office/powerpoint/2010/main" val="291138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9137" y="324465"/>
            <a:ext cx="10902591" cy="737419"/>
          </a:xfrm>
        </p:spPr>
        <p:txBody>
          <a:bodyPr/>
          <a:lstStyle/>
          <a:p>
            <a:pPr algn="ctr"/>
            <a:r>
              <a:rPr lang="da-DK" dirty="0">
                <a:latin typeface="+mn-lt"/>
                <a:hlinkClick r:id="rId3" action="ppaction://hlinkfile"/>
              </a:rPr>
              <a:t>library.au.dk</a:t>
            </a:r>
            <a:endParaRPr lang="da-DK" dirty="0">
              <a:latin typeface="+mn-lt"/>
            </a:endParaRPr>
          </a:p>
        </p:txBody>
      </p:sp>
      <p:pic>
        <p:nvPicPr>
          <p:cNvPr id="5" name="Pladsholder til indhold 4"/>
          <p:cNvPicPr>
            <a:picLocks noGrp="1" noChangeAspect="1"/>
          </p:cNvPicPr>
          <p:nvPr>
            <p:ph idx="1"/>
          </p:nvPr>
        </p:nvPicPr>
        <p:blipFill>
          <a:blip r:embed="rId4"/>
          <a:stretch>
            <a:fillRect/>
          </a:stretch>
        </p:blipFill>
        <p:spPr>
          <a:xfrm>
            <a:off x="2475404" y="1061884"/>
            <a:ext cx="7542455" cy="4835525"/>
          </a:xfrm>
          <a:prstGeom prst="rect">
            <a:avLst/>
          </a:prstGeom>
        </p:spPr>
      </p:pic>
      <p:sp>
        <p:nvSpPr>
          <p:cNvPr id="6" name="Nedadgående pil 5"/>
          <p:cNvSpPr/>
          <p:nvPr/>
        </p:nvSpPr>
        <p:spPr>
          <a:xfrm>
            <a:off x="3513666" y="1337734"/>
            <a:ext cx="220133" cy="296333"/>
          </a:xfrm>
          <a:prstGeom prst="down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7" name="Nedadgående pil 6"/>
          <p:cNvSpPr/>
          <p:nvPr/>
        </p:nvSpPr>
        <p:spPr>
          <a:xfrm>
            <a:off x="8956278" y="1337734"/>
            <a:ext cx="220133" cy="296333"/>
          </a:xfrm>
          <a:prstGeom prst="down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9" name="Højrepil 8"/>
          <p:cNvSpPr/>
          <p:nvPr/>
        </p:nvSpPr>
        <p:spPr>
          <a:xfrm>
            <a:off x="3183466" y="4292601"/>
            <a:ext cx="304800" cy="17780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0" name="Højrepil 9"/>
          <p:cNvSpPr/>
          <p:nvPr/>
        </p:nvSpPr>
        <p:spPr>
          <a:xfrm>
            <a:off x="3183466" y="5207820"/>
            <a:ext cx="304800" cy="17780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1" name="Højrepil 10"/>
          <p:cNvSpPr/>
          <p:nvPr/>
        </p:nvSpPr>
        <p:spPr>
          <a:xfrm>
            <a:off x="5638800" y="5207820"/>
            <a:ext cx="304800" cy="17780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Højrepil 11"/>
          <p:cNvSpPr/>
          <p:nvPr/>
        </p:nvSpPr>
        <p:spPr>
          <a:xfrm>
            <a:off x="7222066" y="2226734"/>
            <a:ext cx="304800" cy="17780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Tree>
    <p:extLst>
      <p:ext uri="{BB962C8B-B14F-4D97-AF65-F5344CB8AC3E}">
        <p14:creationId xmlns:p14="http://schemas.microsoft.com/office/powerpoint/2010/main" val="230754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9902" y="222253"/>
            <a:ext cx="11254316" cy="710471"/>
          </a:xfrm>
        </p:spPr>
        <p:txBody>
          <a:bodyPr/>
          <a:lstStyle/>
          <a:p>
            <a:r>
              <a:rPr lang="da-DK" dirty="0">
                <a:solidFill>
                  <a:schemeClr val="tx2"/>
                </a:solidFill>
                <a:latin typeface="+mn-lt"/>
              </a:rPr>
              <a:t>Systematisk informationssøgning</a:t>
            </a:r>
          </a:p>
        </p:txBody>
      </p:sp>
      <p:sp>
        <p:nvSpPr>
          <p:cNvPr id="2" name="Tekstfelt 1"/>
          <p:cNvSpPr txBox="1"/>
          <p:nvPr/>
        </p:nvSpPr>
        <p:spPr>
          <a:xfrm>
            <a:off x="871530" y="5133810"/>
            <a:ext cx="65" cy="311817"/>
          </a:xfrm>
          <a:prstGeom prst="rect">
            <a:avLst/>
          </a:prstGeom>
          <a:noFill/>
        </p:spPr>
        <p:txBody>
          <a:bodyPr wrap="none" lIns="0" tIns="0" rIns="0" bIns="0" rtlCol="0">
            <a:spAutoFit/>
          </a:bodyPr>
          <a:lstStyle/>
          <a:p>
            <a:pPr>
              <a:lnSpc>
                <a:spcPct val="95000"/>
              </a:lnSpc>
            </a:pPr>
            <a:endParaRPr lang="da-DK" sz="2133" dirty="0"/>
          </a:p>
        </p:txBody>
      </p:sp>
      <p:pic>
        <p:nvPicPr>
          <p:cNvPr id="8" name="Pladsholder til indhold 7"/>
          <p:cNvPicPr>
            <a:picLocks noGrp="1" noChangeAspect="1"/>
          </p:cNvPicPr>
          <p:nvPr>
            <p:ph idx="1"/>
          </p:nvPr>
        </p:nvPicPr>
        <p:blipFill>
          <a:blip r:embed="rId3"/>
          <a:stretch>
            <a:fillRect/>
          </a:stretch>
        </p:blipFill>
        <p:spPr>
          <a:xfrm>
            <a:off x="2329364" y="1062038"/>
            <a:ext cx="7536448" cy="4835525"/>
          </a:xfrm>
          <a:prstGeom prst="rect">
            <a:avLst/>
          </a:prstGeom>
        </p:spPr>
      </p:pic>
    </p:spTree>
    <p:extLst>
      <p:ext uri="{BB962C8B-B14F-4D97-AF65-F5344CB8AC3E}">
        <p14:creationId xmlns:p14="http://schemas.microsoft.com/office/powerpoint/2010/main" val="873512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Fagsider – </a:t>
            </a:r>
            <a:r>
              <a:rPr lang="da-DK" sz="3200" dirty="0">
                <a:solidFill>
                  <a:schemeClr val="tx2"/>
                </a:solidFill>
                <a:latin typeface="+mn-lt"/>
              </a:rPr>
              <a:t>Økonomi &amp; Management </a:t>
            </a:r>
            <a:endParaRPr lang="da-DK" dirty="0">
              <a:solidFill>
                <a:schemeClr val="tx2"/>
              </a:solidFill>
              <a:latin typeface="+mn-lt"/>
            </a:endParaRPr>
          </a:p>
        </p:txBody>
      </p:sp>
      <p:sp>
        <p:nvSpPr>
          <p:cNvPr id="8" name="Højrepil 7"/>
          <p:cNvSpPr/>
          <p:nvPr/>
        </p:nvSpPr>
        <p:spPr>
          <a:xfrm>
            <a:off x="1744980" y="4373880"/>
            <a:ext cx="853440" cy="32766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3" name="Picture 2" descr="A screenshot of a computer&#10;&#10;Description automatically generated">
            <a:extLst>
              <a:ext uri="{FF2B5EF4-FFF2-40B4-BE49-F238E27FC236}">
                <a16:creationId xmlns:a16="http://schemas.microsoft.com/office/drawing/2014/main" id="{A5800AF9-2374-DF7E-32AB-332D9B56E448}"/>
              </a:ext>
            </a:extLst>
          </p:cNvPr>
          <p:cNvPicPr>
            <a:picLocks noChangeAspect="1"/>
          </p:cNvPicPr>
          <p:nvPr/>
        </p:nvPicPr>
        <p:blipFill rotWithShape="1">
          <a:blip r:embed="rId3"/>
          <a:srcRect l="30564" t="17547" r="12463" b="52075"/>
          <a:stretch/>
        </p:blipFill>
        <p:spPr>
          <a:xfrm>
            <a:off x="2796099" y="1178689"/>
            <a:ext cx="5262262" cy="4458019"/>
          </a:xfrm>
          <a:prstGeom prst="rect">
            <a:avLst/>
          </a:prstGeom>
        </p:spPr>
      </p:pic>
    </p:spTree>
    <p:extLst>
      <p:ext uri="{BB962C8B-B14F-4D97-AF65-F5344CB8AC3E}">
        <p14:creationId xmlns:p14="http://schemas.microsoft.com/office/powerpoint/2010/main" val="100320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Databaser</a:t>
            </a:r>
          </a:p>
        </p:txBody>
      </p:sp>
      <p:pic>
        <p:nvPicPr>
          <p:cNvPr id="4" name="Billede 3"/>
          <p:cNvPicPr>
            <a:picLocks noChangeAspect="1"/>
          </p:cNvPicPr>
          <p:nvPr/>
        </p:nvPicPr>
        <p:blipFill>
          <a:blip r:embed="rId3"/>
          <a:stretch>
            <a:fillRect/>
          </a:stretch>
        </p:blipFill>
        <p:spPr>
          <a:xfrm>
            <a:off x="1440953" y="1131764"/>
            <a:ext cx="7971652" cy="4789761"/>
          </a:xfrm>
          <a:prstGeom prst="rect">
            <a:avLst/>
          </a:prstGeom>
        </p:spPr>
      </p:pic>
    </p:spTree>
    <p:extLst>
      <p:ext uri="{BB962C8B-B14F-4D97-AF65-F5344CB8AC3E}">
        <p14:creationId xmlns:p14="http://schemas.microsoft.com/office/powerpoint/2010/main" val="290673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Valg af kilde - Statistik</a:t>
            </a:r>
            <a:r>
              <a:rPr lang="da-DK" dirty="0">
                <a:latin typeface="+mn-lt"/>
              </a:rPr>
              <a:t>	</a:t>
            </a:r>
          </a:p>
        </p:txBody>
      </p:sp>
      <p:graphicFrame>
        <p:nvGraphicFramePr>
          <p:cNvPr id="4" name="Object 3"/>
          <p:cNvGraphicFramePr>
            <a:graphicFrameLocks noChangeAspect="1"/>
          </p:cNvGraphicFramePr>
          <p:nvPr>
            <p:extLst>
              <p:ext uri="{D42A27DB-BD31-4B8C-83A1-F6EECF244321}">
                <p14:modId xmlns:p14="http://schemas.microsoft.com/office/powerpoint/2010/main" val="1776715576"/>
              </p:ext>
            </p:extLst>
          </p:nvPr>
        </p:nvGraphicFramePr>
        <p:xfrm>
          <a:off x="0" y="1497013"/>
          <a:ext cx="11641138" cy="4770437"/>
        </p:xfrm>
        <a:graphic>
          <a:graphicData uri="http://schemas.openxmlformats.org/presentationml/2006/ole">
            <mc:AlternateContent xmlns:mc="http://schemas.openxmlformats.org/markup-compatibility/2006">
              <mc:Choice xmlns:v="urn:schemas-microsoft-com:vml" Requires="v">
                <p:oleObj spid="_x0000_s1045" name="Regneark" r:id="rId4" imgW="9877343" imgH="3438728" progId="Excel.Sheet.12">
                  <p:embed/>
                </p:oleObj>
              </mc:Choice>
              <mc:Fallback>
                <p:oleObj name="Regneark" r:id="rId4" imgW="9877343" imgH="3438728" progId="Excel.Sheet.12">
                  <p:embed/>
                  <p:pic>
                    <p:nvPicPr>
                      <p:cNvPr id="4" name="Object 3"/>
                      <p:cNvPicPr/>
                      <p:nvPr/>
                    </p:nvPicPr>
                    <p:blipFill>
                      <a:blip r:embed="rId5"/>
                      <a:stretch>
                        <a:fillRect/>
                      </a:stretch>
                    </p:blipFill>
                    <p:spPr>
                      <a:xfrm>
                        <a:off x="0" y="1497013"/>
                        <a:ext cx="11641138" cy="4770437"/>
                      </a:xfrm>
                      <a:prstGeom prst="rect">
                        <a:avLst/>
                      </a:prstGeom>
                    </p:spPr>
                  </p:pic>
                </p:oleObj>
              </mc:Fallback>
            </mc:AlternateContent>
          </a:graphicData>
        </a:graphic>
      </p:graphicFrame>
    </p:spTree>
    <p:extLst>
      <p:ext uri="{BB962C8B-B14F-4D97-AF65-F5344CB8AC3E}">
        <p14:creationId xmlns:p14="http://schemas.microsoft.com/office/powerpoint/2010/main" val="326675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Danmarks Statistik – </a:t>
            </a:r>
            <a:r>
              <a:rPr lang="da-DK" sz="2667" dirty="0">
                <a:solidFill>
                  <a:schemeClr val="tx2"/>
                </a:solidFill>
                <a:latin typeface="+mn-lt"/>
              </a:rPr>
              <a:t>øverste del </a:t>
            </a:r>
            <a:r>
              <a:rPr lang="da-DK" sz="2667" dirty="0">
                <a:solidFill>
                  <a:schemeClr val="tx2"/>
                </a:solidFill>
                <a:latin typeface="+mn-lt"/>
                <a:sym typeface="Wingdings" panose="05000000000000000000" pitchFamily="2" charset="2"/>
              </a:rPr>
              <a:t></a:t>
            </a:r>
            <a:endParaRPr lang="da-DK" sz="2667" dirty="0">
              <a:solidFill>
                <a:schemeClr val="tx2"/>
              </a:solidFill>
              <a:latin typeface="+mn-lt"/>
            </a:endParaRPr>
          </a:p>
        </p:txBody>
      </p:sp>
      <p:pic>
        <p:nvPicPr>
          <p:cNvPr id="7" name="Picture 6"/>
          <p:cNvPicPr>
            <a:picLocks noChangeAspect="1"/>
          </p:cNvPicPr>
          <p:nvPr/>
        </p:nvPicPr>
        <p:blipFill>
          <a:blip r:embed="rId3"/>
          <a:stretch>
            <a:fillRect/>
          </a:stretch>
        </p:blipFill>
        <p:spPr>
          <a:xfrm>
            <a:off x="803709" y="980729"/>
            <a:ext cx="10736833" cy="5877271"/>
          </a:xfrm>
          <a:prstGeom prst="rect">
            <a:avLst/>
          </a:prstGeom>
        </p:spPr>
      </p:pic>
      <p:sp>
        <p:nvSpPr>
          <p:cNvPr id="4" name="Venstrepil 3"/>
          <p:cNvSpPr/>
          <p:nvPr/>
        </p:nvSpPr>
        <p:spPr>
          <a:xfrm>
            <a:off x="2014945" y="1859315"/>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8" name="Venstrepil 3"/>
          <p:cNvSpPr/>
          <p:nvPr/>
        </p:nvSpPr>
        <p:spPr>
          <a:xfrm rot="10800000">
            <a:off x="3856844" y="1445967"/>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6" name="Venstrepil 3"/>
          <p:cNvSpPr/>
          <p:nvPr/>
        </p:nvSpPr>
        <p:spPr>
          <a:xfrm rot="10800000" flipV="1">
            <a:off x="6095500" y="980729"/>
            <a:ext cx="576197" cy="299794"/>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Tree>
    <p:extLst>
      <p:ext uri="{BB962C8B-B14F-4D97-AF65-F5344CB8AC3E}">
        <p14:creationId xmlns:p14="http://schemas.microsoft.com/office/powerpoint/2010/main" val="66939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Danmarks Statistik – </a:t>
            </a:r>
            <a:r>
              <a:rPr lang="da-DK" sz="2667" dirty="0">
                <a:solidFill>
                  <a:schemeClr val="tx2"/>
                </a:solidFill>
                <a:latin typeface="+mn-lt"/>
              </a:rPr>
              <a:t>Find statistik </a:t>
            </a:r>
            <a:r>
              <a:rPr lang="da-DK" sz="2667" dirty="0">
                <a:solidFill>
                  <a:schemeClr val="tx2"/>
                </a:solidFill>
                <a:latin typeface="+mn-lt"/>
                <a:sym typeface="Wingdings" panose="05000000000000000000" pitchFamily="2" charset="2"/>
              </a:rPr>
              <a:t></a:t>
            </a:r>
            <a:endParaRPr lang="da-DK" sz="2667" dirty="0">
              <a:solidFill>
                <a:schemeClr val="tx2"/>
              </a:solidFill>
              <a:latin typeface="+mn-lt"/>
            </a:endParaRPr>
          </a:p>
        </p:txBody>
      </p:sp>
      <p:pic>
        <p:nvPicPr>
          <p:cNvPr id="3" name="Picture 2"/>
          <p:cNvPicPr>
            <a:picLocks noChangeAspect="1"/>
          </p:cNvPicPr>
          <p:nvPr/>
        </p:nvPicPr>
        <p:blipFill>
          <a:blip r:embed="rId3"/>
          <a:stretch>
            <a:fillRect/>
          </a:stretch>
        </p:blipFill>
        <p:spPr>
          <a:xfrm>
            <a:off x="291052" y="1081207"/>
            <a:ext cx="11900948" cy="5776793"/>
          </a:xfrm>
          <a:prstGeom prst="rect">
            <a:avLst/>
          </a:prstGeom>
        </p:spPr>
      </p:pic>
      <p:sp>
        <p:nvSpPr>
          <p:cNvPr id="9" name="Venstrepil 3"/>
          <p:cNvSpPr/>
          <p:nvPr/>
        </p:nvSpPr>
        <p:spPr>
          <a:xfrm rot="10800000">
            <a:off x="1756800" y="2135378"/>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0" name="Venstrepil 3"/>
          <p:cNvSpPr/>
          <p:nvPr/>
        </p:nvSpPr>
        <p:spPr>
          <a:xfrm rot="10800000">
            <a:off x="3921780" y="2127806"/>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1" name="Venstrepil 3"/>
          <p:cNvSpPr/>
          <p:nvPr/>
        </p:nvSpPr>
        <p:spPr>
          <a:xfrm rot="10800000">
            <a:off x="6498002" y="2148773"/>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2" name="Venstrepil 3"/>
          <p:cNvSpPr/>
          <p:nvPr/>
        </p:nvSpPr>
        <p:spPr>
          <a:xfrm rot="10800000">
            <a:off x="6593418" y="3288316"/>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3" name="Venstrepil 3"/>
          <p:cNvSpPr/>
          <p:nvPr/>
        </p:nvSpPr>
        <p:spPr>
          <a:xfrm rot="11757312">
            <a:off x="4236655" y="1378678"/>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Tree>
    <p:extLst>
      <p:ext uri="{BB962C8B-B14F-4D97-AF65-F5344CB8AC3E}">
        <p14:creationId xmlns:p14="http://schemas.microsoft.com/office/powerpoint/2010/main" val="190703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Danmarks Statistik – </a:t>
            </a:r>
            <a:r>
              <a:rPr lang="da-DK" sz="2667" dirty="0">
                <a:solidFill>
                  <a:schemeClr val="tx2"/>
                </a:solidFill>
                <a:latin typeface="+mn-lt"/>
              </a:rPr>
              <a:t>nederste del </a:t>
            </a:r>
            <a:r>
              <a:rPr lang="da-DK" sz="2667" dirty="0">
                <a:solidFill>
                  <a:schemeClr val="tx2"/>
                </a:solidFill>
                <a:latin typeface="+mn-lt"/>
                <a:sym typeface="Wingdings" panose="05000000000000000000" pitchFamily="2" charset="2"/>
              </a:rPr>
              <a:t></a:t>
            </a:r>
            <a:endParaRPr lang="da-DK" sz="2667" dirty="0">
              <a:solidFill>
                <a:schemeClr val="tx2"/>
              </a:solidFill>
              <a:latin typeface="+mn-lt"/>
            </a:endParaRPr>
          </a:p>
        </p:txBody>
      </p:sp>
      <p:pic>
        <p:nvPicPr>
          <p:cNvPr id="5" name="Picture 4"/>
          <p:cNvPicPr>
            <a:picLocks noChangeAspect="1"/>
          </p:cNvPicPr>
          <p:nvPr/>
        </p:nvPicPr>
        <p:blipFill>
          <a:blip r:embed="rId3"/>
          <a:stretch>
            <a:fillRect/>
          </a:stretch>
        </p:blipFill>
        <p:spPr>
          <a:xfrm>
            <a:off x="0" y="796226"/>
            <a:ext cx="12192000" cy="6061774"/>
          </a:xfrm>
          <a:prstGeom prst="rect">
            <a:avLst/>
          </a:prstGeom>
        </p:spPr>
      </p:pic>
      <p:sp>
        <p:nvSpPr>
          <p:cNvPr id="4" name="Venstrepil 3"/>
          <p:cNvSpPr/>
          <p:nvPr/>
        </p:nvSpPr>
        <p:spPr>
          <a:xfrm>
            <a:off x="1743666" y="1484716"/>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6" name="Venstrepil 5"/>
          <p:cNvSpPr/>
          <p:nvPr/>
        </p:nvSpPr>
        <p:spPr>
          <a:xfrm rot="10800000">
            <a:off x="-814191" y="6582428"/>
            <a:ext cx="576197" cy="275572"/>
          </a:xfrm>
          <a:prstGeom prst="lef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Tree>
    <p:extLst>
      <p:ext uri="{BB962C8B-B14F-4D97-AF65-F5344CB8AC3E}">
        <p14:creationId xmlns:p14="http://schemas.microsoft.com/office/powerpoint/2010/main" val="122356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rPr>
              <a:t>Statistikbanken – udenrigshandel</a:t>
            </a:r>
            <a:endParaRPr lang="da-DK" sz="2667" dirty="0">
              <a:solidFill>
                <a:schemeClr val="tx2"/>
              </a:solidFill>
              <a:latin typeface="+mn-lt"/>
            </a:endParaRPr>
          </a:p>
        </p:txBody>
      </p:sp>
      <p:pic>
        <p:nvPicPr>
          <p:cNvPr id="4" name="Picture 3"/>
          <p:cNvPicPr>
            <a:picLocks noChangeAspect="1"/>
          </p:cNvPicPr>
          <p:nvPr/>
        </p:nvPicPr>
        <p:blipFill>
          <a:blip r:embed="rId3"/>
          <a:stretch>
            <a:fillRect/>
          </a:stretch>
        </p:blipFill>
        <p:spPr>
          <a:xfrm>
            <a:off x="0" y="1364975"/>
            <a:ext cx="12170692" cy="5493026"/>
          </a:xfrm>
          <a:prstGeom prst="rect">
            <a:avLst/>
          </a:prstGeom>
        </p:spPr>
      </p:pic>
      <p:sp>
        <p:nvSpPr>
          <p:cNvPr id="5" name="Right Arrow 4"/>
          <p:cNvSpPr/>
          <p:nvPr/>
        </p:nvSpPr>
        <p:spPr>
          <a:xfrm rot="9016455">
            <a:off x="1541427" y="3728348"/>
            <a:ext cx="942391" cy="160027"/>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U Passata"/>
              <a:ea typeface="+mn-ea"/>
              <a:cs typeface="+mn-cs"/>
            </a:endParaRPr>
          </a:p>
        </p:txBody>
      </p:sp>
      <p:sp>
        <p:nvSpPr>
          <p:cNvPr id="6" name="Right Arrow 5"/>
          <p:cNvSpPr/>
          <p:nvPr/>
        </p:nvSpPr>
        <p:spPr>
          <a:xfrm rot="9016455">
            <a:off x="6072923" y="3837758"/>
            <a:ext cx="942391" cy="19999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U Passata"/>
              <a:ea typeface="+mn-ea"/>
              <a:cs typeface="+mn-cs"/>
            </a:endParaRPr>
          </a:p>
        </p:txBody>
      </p:sp>
      <p:sp>
        <p:nvSpPr>
          <p:cNvPr id="7" name="Right Arrow 6"/>
          <p:cNvSpPr/>
          <p:nvPr/>
        </p:nvSpPr>
        <p:spPr>
          <a:xfrm rot="9016455">
            <a:off x="5614148" y="5137642"/>
            <a:ext cx="942391" cy="19999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U Passata"/>
              <a:ea typeface="+mn-ea"/>
              <a:cs typeface="+mn-cs"/>
            </a:endParaRPr>
          </a:p>
        </p:txBody>
      </p:sp>
    </p:spTree>
    <p:extLst>
      <p:ext uri="{BB962C8B-B14F-4D97-AF65-F5344CB8AC3E}">
        <p14:creationId xmlns:p14="http://schemas.microsoft.com/office/powerpoint/2010/main" val="252364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rPr>
              <a:t>Statistikbanken – telefoner </a:t>
            </a:r>
            <a:r>
              <a:rPr lang="da-DK" dirty="0">
                <a:solidFill>
                  <a:schemeClr val="tx2"/>
                </a:solidFill>
                <a:sym typeface="Wingdings" panose="05000000000000000000" pitchFamily="2" charset="2"/>
              </a:rPr>
              <a:t></a:t>
            </a:r>
            <a:br>
              <a:rPr lang="da-DK" dirty="0">
                <a:solidFill>
                  <a:schemeClr val="tx2"/>
                </a:solidFill>
                <a:sym typeface="Wingdings" panose="05000000000000000000" pitchFamily="2" charset="2"/>
              </a:rPr>
            </a:br>
            <a:r>
              <a:rPr lang="da-DK" sz="1800" dirty="0">
                <a:solidFill>
                  <a:schemeClr val="tx2"/>
                </a:solidFill>
                <a:sym typeface="Wingdings" panose="05000000000000000000" pitchFamily="2" charset="2"/>
              </a:rPr>
              <a:t>- du kan søge på varer</a:t>
            </a:r>
            <a:endParaRPr lang="da-DK" sz="1800" dirty="0">
              <a:solidFill>
                <a:schemeClr val="tx2"/>
              </a:solidFill>
              <a:latin typeface="+mn-lt"/>
            </a:endParaRPr>
          </a:p>
        </p:txBody>
      </p:sp>
      <p:pic>
        <p:nvPicPr>
          <p:cNvPr id="4" name="Billede 4" descr="Et billede, der indeholder tekst&#10;&#10;Beskrivelsen er genereret automatisk">
            <a:extLst>
              <a:ext uri="{FF2B5EF4-FFF2-40B4-BE49-F238E27FC236}">
                <a16:creationId xmlns:a16="http://schemas.microsoft.com/office/drawing/2014/main" id="{D7A84F83-4C4C-A8C4-1DD4-7783CBFF3049}"/>
              </a:ext>
            </a:extLst>
          </p:cNvPr>
          <p:cNvPicPr>
            <a:picLocks noChangeAspect="1"/>
          </p:cNvPicPr>
          <p:nvPr/>
        </p:nvPicPr>
        <p:blipFill>
          <a:blip r:embed="rId3"/>
          <a:stretch>
            <a:fillRect/>
          </a:stretch>
        </p:blipFill>
        <p:spPr>
          <a:xfrm>
            <a:off x="-3109" y="1211438"/>
            <a:ext cx="11699478" cy="5453998"/>
          </a:xfrm>
          <a:prstGeom prst="rect">
            <a:avLst/>
          </a:prstGeom>
        </p:spPr>
      </p:pic>
    </p:spTree>
    <p:extLst>
      <p:ext uri="{BB962C8B-B14F-4D97-AF65-F5344CB8AC3E}">
        <p14:creationId xmlns:p14="http://schemas.microsoft.com/office/powerpoint/2010/main" val="38982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440" y="131252"/>
            <a:ext cx="10270062" cy="776589"/>
          </a:xfrm>
        </p:spPr>
        <p:txBody>
          <a:bodyPr/>
          <a:lstStyle/>
          <a:p>
            <a:r>
              <a:rPr lang="da-DK" sz="5400" dirty="0">
                <a:solidFill>
                  <a:schemeClr val="tx2"/>
                </a:solidFill>
                <a:latin typeface="+mn-lt"/>
              </a:rPr>
              <a:t>VELKOMMEN til Biblioteket </a:t>
            </a:r>
            <a:r>
              <a:rPr lang="da-DK" sz="5400" dirty="0">
                <a:solidFill>
                  <a:schemeClr val="tx2"/>
                </a:solidFill>
                <a:latin typeface="+mn-lt"/>
                <a:sym typeface="Wingdings" panose="05000000000000000000" pitchFamily="2" charset="2"/>
              </a:rPr>
              <a:t></a:t>
            </a:r>
            <a:endParaRPr lang="da-DK" sz="5400" dirty="0">
              <a:solidFill>
                <a:schemeClr val="tx2"/>
              </a:solidFill>
              <a:latin typeface="+mn-lt"/>
            </a:endParaRPr>
          </a:p>
        </p:txBody>
      </p:sp>
      <p:sp>
        <p:nvSpPr>
          <p:cNvPr id="4" name="Pladsholder til dato 3"/>
          <p:cNvSpPr>
            <a:spLocks noGrp="1"/>
          </p:cNvSpPr>
          <p:nvPr>
            <p:ph type="dt" sz="half" idx="14"/>
          </p:nvPr>
        </p:nvSpPr>
        <p:spPr/>
        <p:txBody>
          <a:bodyPr/>
          <a:lstStyle/>
          <a:p>
            <a:fld id="{D975665A-61CB-4DAB-8750-5B97BD1810B6}" type="datetime5">
              <a:rPr lang="da-DK" smtClean="0"/>
              <a:pPr/>
              <a:t>oktober 2023</a:t>
            </a:fld>
            <a:endParaRPr lang="da-DK" dirty="0"/>
          </a:p>
        </p:txBody>
      </p:sp>
      <p:sp>
        <p:nvSpPr>
          <p:cNvPr id="5" name="Titel 1"/>
          <p:cNvSpPr txBox="1">
            <a:spLocks/>
          </p:cNvSpPr>
          <p:nvPr/>
        </p:nvSpPr>
        <p:spPr>
          <a:xfrm>
            <a:off x="581440" y="1164334"/>
            <a:ext cx="6840537" cy="608769"/>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5000" b="1" kern="1200">
                <a:solidFill>
                  <a:schemeClr val="tx1"/>
                </a:solidFill>
                <a:latin typeface="+mj-lt"/>
                <a:ea typeface="+mj-ea"/>
                <a:cs typeface="+mj-cs"/>
              </a:defRPr>
            </a:lvl1pPr>
          </a:lstStyle>
          <a:p>
            <a:r>
              <a:rPr lang="da-DK" sz="5400" dirty="0">
                <a:solidFill>
                  <a:srgbClr val="001F6A"/>
                </a:solidFill>
                <a:latin typeface="+mn-lt"/>
              </a:rPr>
              <a:t>Hvem er vi </a:t>
            </a:r>
            <a:r>
              <a:rPr lang="da-DK" sz="5400" dirty="0">
                <a:solidFill>
                  <a:srgbClr val="001F6A"/>
                </a:solidFill>
                <a:latin typeface="+mn-lt"/>
                <a:sym typeface="Wingdings" panose="05000000000000000000" pitchFamily="2" charset="2"/>
              </a:rPr>
              <a:t></a:t>
            </a:r>
            <a:endParaRPr lang="da-DK" sz="5400" dirty="0">
              <a:solidFill>
                <a:srgbClr val="001F6A"/>
              </a:solidFill>
              <a:latin typeface="+mn-lt"/>
            </a:endParaRPr>
          </a:p>
        </p:txBody>
      </p:sp>
      <p:sp>
        <p:nvSpPr>
          <p:cNvPr id="6" name="Pladsholder til tekst 2"/>
          <p:cNvSpPr txBox="1">
            <a:spLocks/>
          </p:cNvSpPr>
          <p:nvPr/>
        </p:nvSpPr>
        <p:spPr>
          <a:xfrm>
            <a:off x="581440" y="907841"/>
            <a:ext cx="10886660" cy="2148480"/>
          </a:xfrm>
          <a:prstGeom prst="rect">
            <a:avLst/>
          </a:prstGeom>
        </p:spPr>
        <p:txBody>
          <a:bodyPr vert="horz" lIns="0" tIns="0" rIns="0" bIns="0" rtlCol="0">
            <a:noAutofit/>
          </a:bodyPr>
          <a:lstStyle>
            <a:lvl1pPr marL="252000" indent="-252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1pPr>
            <a:lvl2pPr marL="432000" indent="-180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2pPr>
            <a:lvl3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3pPr>
            <a:lvl4pPr marL="0" indent="0" algn="l" defTabSz="914400" rtl="0" eaLnBrk="1" latinLnBrk="0" hangingPunct="1">
              <a:lnSpc>
                <a:spcPct val="99000"/>
              </a:lnSpc>
              <a:spcBef>
                <a:spcPts val="1400"/>
              </a:spcBef>
              <a:spcAft>
                <a:spcPts val="1400"/>
              </a:spcAft>
              <a:buFont typeface="Arial" panose="020B0604020202020204" pitchFamily="34" charset="0"/>
              <a:buChar char="​"/>
              <a:defRPr sz="1300" b="1" kern="1200">
                <a:solidFill>
                  <a:schemeClr val="tx1"/>
                </a:solidFill>
                <a:latin typeface="+mn-lt"/>
                <a:ea typeface="+mn-ea"/>
                <a:cs typeface="+mn-cs"/>
              </a:defRPr>
            </a:lvl4pPr>
            <a:lvl5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5pPr>
            <a:lvl6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6pPr>
            <a:lvl7pPr marL="576000" indent="-144000" algn="l" defTabSz="914400" rtl="0" eaLnBrk="1" latinLnBrk="0" hangingPunct="1">
              <a:lnSpc>
                <a:spcPct val="99000"/>
              </a:lnSpc>
              <a:spcBef>
                <a:spcPts val="0"/>
              </a:spcBef>
              <a:buFont typeface="Arial" panose="020B0604020202020204" pitchFamily="34" charset="0"/>
              <a:buChar char="-"/>
              <a:defRPr sz="1300" kern="1200" baseline="0">
                <a:solidFill>
                  <a:schemeClr val="tx1"/>
                </a:solidFill>
                <a:latin typeface="+mn-lt"/>
                <a:ea typeface="+mn-ea"/>
                <a:cs typeface="+mn-cs"/>
              </a:defRPr>
            </a:lvl7pPr>
            <a:lvl8pPr marL="576000" indent="-144000" algn="l" defTabSz="914400" rtl="0" eaLnBrk="1" latinLnBrk="0" hangingPunct="1">
              <a:lnSpc>
                <a:spcPct val="99000"/>
              </a:lnSpc>
              <a:spcBef>
                <a:spcPts val="0"/>
              </a:spcBef>
              <a:buFont typeface="Arial" panose="020B0604020202020204" pitchFamily="34" charset="0"/>
              <a:buChar char="-"/>
              <a:defRPr sz="1300" kern="1200">
                <a:solidFill>
                  <a:schemeClr val="tx1"/>
                </a:solidFill>
                <a:latin typeface="+mn-lt"/>
                <a:ea typeface="+mn-ea"/>
                <a:cs typeface="+mn-cs"/>
              </a:defRPr>
            </a:lvl8pPr>
            <a:lvl9pPr marL="576000" indent="-144000" algn="l" defTabSz="914400" rtl="0" eaLnBrk="1" latinLnBrk="0" hangingPunct="1">
              <a:lnSpc>
                <a:spcPct val="99000"/>
              </a:lnSpc>
              <a:spcBef>
                <a:spcPts val="0"/>
              </a:spcBef>
              <a:buFont typeface="Arial" panose="020B0604020202020204" pitchFamily="34" charset="0"/>
              <a:buChar char="-"/>
              <a:defRPr sz="1300" kern="1200" baseline="0">
                <a:solidFill>
                  <a:schemeClr val="tx1"/>
                </a:solidFill>
                <a:latin typeface="+mn-lt"/>
                <a:ea typeface="+mn-ea"/>
                <a:cs typeface="+mn-cs"/>
              </a:defRPr>
            </a:lvl9pPr>
          </a:lstStyle>
          <a:p>
            <a:pPr marL="0" indent="0">
              <a:buNone/>
            </a:pPr>
            <a:endParaRPr lang="da-DK" sz="3200" dirty="0"/>
          </a:p>
        </p:txBody>
      </p:sp>
      <p:sp>
        <p:nvSpPr>
          <p:cNvPr id="7" name="TextBox 6"/>
          <p:cNvSpPr txBox="1"/>
          <p:nvPr/>
        </p:nvSpPr>
        <p:spPr>
          <a:xfrm>
            <a:off x="581440" y="2055236"/>
            <a:ext cx="10886660" cy="3447098"/>
          </a:xfrm>
          <a:prstGeom prst="rect">
            <a:avLst/>
          </a:prstGeom>
          <a:noFill/>
        </p:spPr>
        <p:txBody>
          <a:bodyPr wrap="square" lIns="0" tIns="0" rIns="0" bIns="0" rtlCol="0" anchor="t">
            <a:spAutoFit/>
          </a:bodyPr>
          <a:lstStyle/>
          <a:p>
            <a:pPr>
              <a:buFont typeface="Wingdings" panose="05000000000000000000" pitchFamily="2" charset="2"/>
              <a:buChar char="Ø"/>
            </a:pPr>
            <a:r>
              <a:rPr lang="da-DK" sz="3200" dirty="0"/>
              <a:t>AU Library – en del af Det Kgl. Bibliotek</a:t>
            </a:r>
            <a:endParaRPr lang="da-DK" dirty="0"/>
          </a:p>
          <a:p>
            <a:pPr>
              <a:buFont typeface="Wingdings" panose="05000000000000000000" pitchFamily="2" charset="2"/>
              <a:buChar char="Ø"/>
            </a:pPr>
            <a:endParaRPr lang="da-DK" sz="3200" dirty="0"/>
          </a:p>
          <a:p>
            <a:pPr>
              <a:buFont typeface="Wingdings" panose="05000000000000000000" pitchFamily="2" charset="2"/>
              <a:buChar char="Ø"/>
            </a:pPr>
            <a:r>
              <a:rPr lang="da-DK" sz="3200" dirty="0"/>
              <a:t>Supporterer </a:t>
            </a:r>
            <a:r>
              <a:rPr lang="da-DK" sz="3200" dirty="0" smtClean="0"/>
              <a:t>ansatte </a:t>
            </a:r>
            <a:r>
              <a:rPr lang="da-DK" sz="3200" dirty="0"/>
              <a:t>og </a:t>
            </a:r>
            <a:r>
              <a:rPr lang="da-DK" sz="3200" dirty="0" smtClean="0"/>
              <a:t>studerende </a:t>
            </a:r>
            <a:r>
              <a:rPr lang="da-DK" sz="3200" dirty="0"/>
              <a:t>ved BSS</a:t>
            </a:r>
            <a:endParaRPr lang="da-DK" dirty="0">
              <a:cs typeface="Arial"/>
            </a:endParaRPr>
          </a:p>
          <a:p>
            <a:pPr>
              <a:buFont typeface="Wingdings" panose="05000000000000000000" pitchFamily="2" charset="2"/>
              <a:buChar char="Ø"/>
            </a:pPr>
            <a:endParaRPr lang="da-DK" sz="3200" dirty="0"/>
          </a:p>
          <a:p>
            <a:pPr>
              <a:buFont typeface="Wingdings" panose="05000000000000000000" pitchFamily="2" charset="2"/>
              <a:buChar char="Ø"/>
            </a:pPr>
            <a:r>
              <a:rPr lang="da-DK" sz="3200" dirty="0" smtClean="0"/>
              <a:t>Bibliotekarer og informationsspecialister</a:t>
            </a:r>
          </a:p>
          <a:p>
            <a:pPr>
              <a:buFont typeface="Wingdings" panose="05000000000000000000" pitchFamily="2" charset="2"/>
              <a:buChar char="Ø"/>
            </a:pPr>
            <a:endParaRPr lang="da-DK" sz="3200" dirty="0"/>
          </a:p>
          <a:p>
            <a:pPr>
              <a:buFont typeface="Wingdings" panose="05000000000000000000" pitchFamily="2" charset="2"/>
              <a:buChar char="Ø"/>
            </a:pPr>
            <a:r>
              <a:rPr lang="da-DK" sz="3200" dirty="0"/>
              <a:t>Brug &amp; formidling af informationsressourcer</a:t>
            </a:r>
            <a:endParaRPr lang="da-DK" sz="3200" b="1" dirty="0"/>
          </a:p>
        </p:txBody>
      </p:sp>
    </p:spTree>
    <p:extLst>
      <p:ext uri="{BB962C8B-B14F-4D97-AF65-F5344CB8AC3E}">
        <p14:creationId xmlns:p14="http://schemas.microsoft.com/office/powerpoint/2010/main" val="66199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204" y="258773"/>
            <a:ext cx="11876005" cy="752101"/>
          </a:xfrm>
        </p:spPr>
        <p:txBody>
          <a:bodyPr/>
          <a:lstStyle/>
          <a:p>
            <a:r>
              <a:rPr lang="da-DK" dirty="0">
                <a:solidFill>
                  <a:schemeClr val="tx2"/>
                </a:solidFill>
                <a:latin typeface="+mn-lt"/>
              </a:rPr>
              <a:t>Danmarks Statistik – </a:t>
            </a:r>
            <a:r>
              <a:rPr lang="da-DK" sz="2667" dirty="0">
                <a:solidFill>
                  <a:schemeClr val="tx2"/>
                </a:solidFill>
                <a:latin typeface="+mn-lt"/>
              </a:rPr>
              <a:t>Centrale publikationer</a:t>
            </a:r>
            <a:endParaRPr lang="da-DK" dirty="0">
              <a:latin typeface="+mn-lt"/>
            </a:endParaRPr>
          </a:p>
        </p:txBody>
      </p:sp>
      <p:sp>
        <p:nvSpPr>
          <p:cNvPr id="3" name="Text Placeholder 2"/>
          <p:cNvSpPr>
            <a:spLocks noGrp="1"/>
          </p:cNvSpPr>
          <p:nvPr>
            <p:ph type="body" sz="quarter" idx="4294967295"/>
          </p:nvPr>
        </p:nvSpPr>
        <p:spPr>
          <a:xfrm>
            <a:off x="462641" y="1316766"/>
            <a:ext cx="11265132" cy="4368485"/>
          </a:xfrm>
          <a:prstGeom prst="rect">
            <a:avLst/>
          </a:prstGeom>
        </p:spPr>
        <p:txBody>
          <a:bodyPr/>
          <a:lstStyle/>
          <a:p>
            <a:pPr>
              <a:buFont typeface="Wingdings" panose="05000000000000000000" pitchFamily="2" charset="2"/>
              <a:buChar char="Ø"/>
            </a:pPr>
            <a:r>
              <a:rPr lang="da-DK" sz="2000" dirty="0"/>
              <a:t>Statistisk tiårsoversigt – Kun tabeller men over en 10 års periode – men linker til statistikbanken. </a:t>
            </a:r>
            <a:br>
              <a:rPr lang="da-DK" sz="2000" dirty="0"/>
            </a:br>
            <a:r>
              <a:rPr lang="da-DK" sz="2000" dirty="0"/>
              <a:t>Også temaartikler, begreber og ordforklaringer. God alfabetisk indgang</a:t>
            </a:r>
          </a:p>
          <a:p>
            <a:pPr>
              <a:buFont typeface="Wingdings" panose="05000000000000000000" pitchFamily="2" charset="2"/>
              <a:buChar char="Ø"/>
            </a:pPr>
            <a:r>
              <a:rPr lang="da-DK" sz="2000" dirty="0"/>
              <a:t>Nyt fra Danmarks statistik – det nyeste (udkommer dagligt)</a:t>
            </a:r>
          </a:p>
          <a:p>
            <a:pPr>
              <a:buFont typeface="Wingdings" panose="05000000000000000000" pitchFamily="2" charset="2"/>
              <a:buChar char="Ø"/>
            </a:pPr>
            <a:r>
              <a:rPr lang="da-DK" sz="2000" dirty="0"/>
              <a:t>Statistikbanken – grundlaget for alle publikationer</a:t>
            </a:r>
          </a:p>
          <a:p>
            <a:pPr>
              <a:buFont typeface="Wingdings" panose="05000000000000000000" pitchFamily="2" charset="2"/>
              <a:buChar char="Ø"/>
            </a:pPr>
            <a:endParaRPr lang="da-DK" sz="2000" dirty="0"/>
          </a:p>
          <a:p>
            <a:pPr>
              <a:buFont typeface="Wingdings" panose="05000000000000000000" pitchFamily="2" charset="2"/>
              <a:buChar char="Ø"/>
            </a:pPr>
            <a:r>
              <a:rPr lang="da-DK" sz="4800" b="1" dirty="0">
                <a:solidFill>
                  <a:srgbClr val="001F6A"/>
                </a:solidFill>
              </a:rPr>
              <a:t>Andre udgivere</a:t>
            </a:r>
          </a:p>
          <a:p>
            <a:pPr>
              <a:buFont typeface="Wingdings" panose="05000000000000000000" pitchFamily="2" charset="2"/>
              <a:buChar char="Ø"/>
            </a:pPr>
            <a:endParaRPr lang="da-DK" sz="2000" dirty="0"/>
          </a:p>
          <a:p>
            <a:pPr>
              <a:buFont typeface="Wingdings" panose="05000000000000000000" pitchFamily="2" charset="2"/>
              <a:buChar char="Ø"/>
            </a:pPr>
            <a:r>
              <a:rPr lang="da-DK" sz="2000" dirty="0"/>
              <a:t>Økonomisk råd – </a:t>
            </a:r>
            <a:r>
              <a:rPr lang="da-DK" sz="2000" dirty="0">
                <a:hlinkClick r:id="rId3"/>
              </a:rPr>
              <a:t>Vismandsrapporten</a:t>
            </a:r>
            <a:endParaRPr lang="da-DK" sz="2000" dirty="0"/>
          </a:p>
          <a:p>
            <a:pPr>
              <a:buFont typeface="Wingdings" panose="05000000000000000000" pitchFamily="2" charset="2"/>
              <a:buChar char="Ø"/>
            </a:pPr>
            <a:r>
              <a:rPr lang="da-DK" sz="2000" dirty="0"/>
              <a:t>Finansministeriet – </a:t>
            </a:r>
            <a:r>
              <a:rPr lang="da-DK" sz="2000" dirty="0">
                <a:hlinkClick r:id="rId4"/>
              </a:rPr>
              <a:t>økonomisk redegørelse</a:t>
            </a:r>
            <a:endParaRPr lang="da-DK" sz="2000" dirty="0"/>
          </a:p>
          <a:p>
            <a:pPr>
              <a:buFont typeface="Wingdings" panose="05000000000000000000" pitchFamily="2" charset="2"/>
              <a:buChar char="Ø"/>
            </a:pPr>
            <a:r>
              <a:rPr lang="en-US" dirty="0" err="1"/>
              <a:t>Brancheorganisationer</a:t>
            </a:r>
            <a:r>
              <a:rPr lang="en-US" dirty="0"/>
              <a:t> – </a:t>
            </a:r>
            <a:r>
              <a:rPr lang="en-US" dirty="0" err="1"/>
              <a:t>fx</a:t>
            </a:r>
            <a:r>
              <a:rPr lang="en-US" dirty="0"/>
              <a:t> FDM</a:t>
            </a:r>
            <a:endParaRPr lang="da-DK" sz="2000" dirty="0"/>
          </a:p>
          <a:p>
            <a:pPr>
              <a:buFont typeface="Wingdings" panose="05000000000000000000" pitchFamily="2" charset="2"/>
              <a:buChar char="Ø"/>
            </a:pPr>
            <a:r>
              <a:rPr lang="en-US" dirty="0" err="1"/>
              <a:t>Interesseorganisationer</a:t>
            </a:r>
            <a:r>
              <a:rPr lang="en-US" dirty="0"/>
              <a:t> – </a:t>
            </a:r>
            <a:r>
              <a:rPr lang="en-US" dirty="0" err="1"/>
              <a:t>fx</a:t>
            </a:r>
            <a:r>
              <a:rPr lang="en-US" dirty="0"/>
              <a:t> Finans Danmark (Med </a:t>
            </a:r>
            <a:r>
              <a:rPr lang="en-US" dirty="0" err="1"/>
              <a:t>detaljeret</a:t>
            </a:r>
            <a:r>
              <a:rPr lang="en-US" dirty="0"/>
              <a:t> </a:t>
            </a:r>
            <a:r>
              <a:rPr lang="en-US" dirty="0" err="1"/>
              <a:t>boligmarkedsstatistik</a:t>
            </a:r>
            <a:r>
              <a:rPr lang="en-US" dirty="0"/>
              <a:t>)</a:t>
            </a:r>
            <a:endParaRPr lang="en-US" sz="2000" dirty="0"/>
          </a:p>
          <a:p>
            <a:endParaRPr lang="da-DK" dirty="0"/>
          </a:p>
        </p:txBody>
      </p:sp>
    </p:spTree>
    <p:extLst>
      <p:ext uri="{BB962C8B-B14F-4D97-AF65-F5344CB8AC3E}">
        <p14:creationId xmlns:p14="http://schemas.microsoft.com/office/powerpoint/2010/main" val="3265069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Hands</a:t>
            </a:r>
            <a:r>
              <a:rPr lang="da-DK" dirty="0" smtClean="0"/>
              <a:t> on – Danmarks Statistik</a:t>
            </a:r>
            <a:endParaRPr lang="da-DK" dirty="0"/>
          </a:p>
        </p:txBody>
      </p:sp>
      <p:sp>
        <p:nvSpPr>
          <p:cNvPr id="3" name="Pladsholder til indhold 2"/>
          <p:cNvSpPr>
            <a:spLocks noGrp="1"/>
          </p:cNvSpPr>
          <p:nvPr>
            <p:ph idx="1"/>
          </p:nvPr>
        </p:nvSpPr>
        <p:spPr/>
        <p:txBody>
          <a:bodyPr/>
          <a:lstStyle/>
          <a:p>
            <a:pPr marL="457200" indent="-457200">
              <a:buFont typeface="Wingdings" panose="05000000000000000000" pitchFamily="2" charset="2"/>
              <a:buChar char="Ø"/>
            </a:pPr>
            <a:r>
              <a:rPr lang="da-DK" sz="3200" dirty="0" smtClean="0"/>
              <a:t>Brug 10 minutter på at finde relevante tabeller og information om dit eget emne på dst.dk</a:t>
            </a:r>
          </a:p>
          <a:p>
            <a:pPr marL="457200" indent="-457200">
              <a:buFont typeface="Wingdings" panose="05000000000000000000" pitchFamily="2" charset="2"/>
              <a:buChar char="Ø"/>
            </a:pPr>
            <a:endParaRPr lang="da-DK" sz="3200" dirty="0" smtClean="0"/>
          </a:p>
          <a:p>
            <a:pPr marL="457200" indent="-457200">
              <a:buFont typeface="Wingdings" panose="05000000000000000000" pitchFamily="2" charset="2"/>
              <a:buChar char="Ø"/>
            </a:pPr>
            <a:r>
              <a:rPr lang="da-DK" sz="3200" dirty="0" smtClean="0"/>
              <a:t>Overvej, hvor du ellers vil kunne finde data.</a:t>
            </a:r>
            <a:endParaRPr lang="da-DK" sz="3200" dirty="0"/>
          </a:p>
        </p:txBody>
      </p:sp>
      <p:sp>
        <p:nvSpPr>
          <p:cNvPr id="4" name="Pladsholder til dato 3"/>
          <p:cNvSpPr>
            <a:spLocks noGrp="1"/>
          </p:cNvSpPr>
          <p:nvPr>
            <p:ph type="dt" sz="half" idx="10"/>
          </p:nvPr>
        </p:nvSpPr>
        <p:spPr/>
        <p:txBody>
          <a:bodyPr/>
          <a:lstStyle/>
          <a:p>
            <a:fld id="{92556B62-7CCB-455F-AF83-B4BEDDC41AC1}" type="datetime1">
              <a:rPr lang="en-GB" smtClean="0"/>
              <a:t>12/10/2023</a:t>
            </a:fld>
            <a:r>
              <a:rPr lang="en-GB" smtClean="0"/>
              <a:t>17/08/2017</a:t>
            </a:r>
            <a:endParaRPr lang="en-GB" dirty="0"/>
          </a:p>
        </p:txBody>
      </p:sp>
    </p:spTree>
    <p:extLst>
      <p:ext uri="{BB962C8B-B14F-4D97-AF65-F5344CB8AC3E}">
        <p14:creationId xmlns:p14="http://schemas.microsoft.com/office/powerpoint/2010/main" val="4221947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5400" dirty="0">
                <a:solidFill>
                  <a:schemeClr val="tx2"/>
                </a:solidFill>
                <a:latin typeface="+mn-lt"/>
              </a:rPr>
              <a:t>Eurostat – </a:t>
            </a:r>
            <a:r>
              <a:rPr lang="da-DK" sz="3600" dirty="0">
                <a:solidFill>
                  <a:schemeClr val="tx2"/>
                </a:solidFill>
                <a:latin typeface="+mn-lt"/>
              </a:rPr>
              <a:t>EU’s statistiske kontor</a:t>
            </a:r>
          </a:p>
        </p:txBody>
      </p:sp>
      <p:pic>
        <p:nvPicPr>
          <p:cNvPr id="3" name="Picture 2"/>
          <p:cNvPicPr>
            <a:picLocks noChangeAspect="1"/>
          </p:cNvPicPr>
          <p:nvPr/>
        </p:nvPicPr>
        <p:blipFill>
          <a:blip r:embed="rId3"/>
          <a:stretch>
            <a:fillRect/>
          </a:stretch>
        </p:blipFill>
        <p:spPr>
          <a:xfrm>
            <a:off x="-1" y="1035819"/>
            <a:ext cx="11109961" cy="5822182"/>
          </a:xfrm>
          <a:prstGeom prst="rect">
            <a:avLst/>
          </a:prstGeom>
        </p:spPr>
      </p:pic>
      <p:sp>
        <p:nvSpPr>
          <p:cNvPr id="6" name="Right Arrow 5"/>
          <p:cNvSpPr/>
          <p:nvPr/>
        </p:nvSpPr>
        <p:spPr>
          <a:xfrm rot="10800000">
            <a:off x="8079065" y="1118244"/>
            <a:ext cx="807258" cy="398098"/>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9" name="Right Arrow 8"/>
          <p:cNvSpPr/>
          <p:nvPr/>
        </p:nvSpPr>
        <p:spPr>
          <a:xfrm rot="8207066">
            <a:off x="3915497" y="5202564"/>
            <a:ext cx="807258" cy="398098"/>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0" name="Right Arrow 9"/>
          <p:cNvSpPr/>
          <p:nvPr/>
        </p:nvSpPr>
        <p:spPr>
          <a:xfrm rot="2635999">
            <a:off x="524345" y="5345820"/>
            <a:ext cx="807258" cy="398098"/>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1" name="Right Arrow 10"/>
          <p:cNvSpPr/>
          <p:nvPr/>
        </p:nvSpPr>
        <p:spPr>
          <a:xfrm rot="13022733">
            <a:off x="3042964" y="2004866"/>
            <a:ext cx="807258" cy="398098"/>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2" name="Right Arrow 11"/>
          <p:cNvSpPr/>
          <p:nvPr/>
        </p:nvSpPr>
        <p:spPr>
          <a:xfrm rot="19799749">
            <a:off x="649553" y="1977042"/>
            <a:ext cx="807258" cy="398098"/>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19670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5400" dirty="0">
                <a:solidFill>
                  <a:schemeClr val="tx2"/>
                </a:solidFill>
                <a:latin typeface="+mn-lt"/>
              </a:rPr>
              <a:t>Eurostat – </a:t>
            </a:r>
            <a:r>
              <a:rPr lang="da-DK" sz="3600" dirty="0">
                <a:solidFill>
                  <a:schemeClr val="tx2"/>
                </a:solidFill>
                <a:latin typeface="+mn-lt"/>
              </a:rPr>
              <a:t>EU’s statistiske kontor</a:t>
            </a:r>
          </a:p>
        </p:txBody>
      </p:sp>
      <p:pic>
        <p:nvPicPr>
          <p:cNvPr id="5" name="Picture 4"/>
          <p:cNvPicPr>
            <a:picLocks noChangeAspect="1"/>
          </p:cNvPicPr>
          <p:nvPr/>
        </p:nvPicPr>
        <p:blipFill>
          <a:blip r:embed="rId3"/>
          <a:stretch>
            <a:fillRect/>
          </a:stretch>
        </p:blipFill>
        <p:spPr>
          <a:xfrm>
            <a:off x="0" y="912698"/>
            <a:ext cx="11296073" cy="5945302"/>
          </a:xfrm>
          <a:prstGeom prst="rect">
            <a:avLst/>
          </a:prstGeom>
        </p:spPr>
      </p:pic>
      <p:sp>
        <p:nvSpPr>
          <p:cNvPr id="10" name="Right Arrow 9"/>
          <p:cNvSpPr/>
          <p:nvPr/>
        </p:nvSpPr>
        <p:spPr>
          <a:xfrm>
            <a:off x="942108" y="2520259"/>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5" name="Right Arrow 14"/>
          <p:cNvSpPr/>
          <p:nvPr/>
        </p:nvSpPr>
        <p:spPr>
          <a:xfrm>
            <a:off x="942107" y="2898289"/>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6" name="Right Arrow 15"/>
          <p:cNvSpPr/>
          <p:nvPr/>
        </p:nvSpPr>
        <p:spPr>
          <a:xfrm>
            <a:off x="942107" y="3227695"/>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7" name="Right Arrow 16"/>
          <p:cNvSpPr/>
          <p:nvPr/>
        </p:nvSpPr>
        <p:spPr>
          <a:xfrm rot="10800000">
            <a:off x="6580909" y="3227695"/>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1207749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5400" dirty="0">
                <a:solidFill>
                  <a:schemeClr val="tx2"/>
                </a:solidFill>
                <a:latin typeface="+mn-lt"/>
              </a:rPr>
              <a:t>Eurostat – </a:t>
            </a:r>
            <a:r>
              <a:rPr lang="da-DK" sz="3600" dirty="0">
                <a:solidFill>
                  <a:schemeClr val="tx2"/>
                </a:solidFill>
                <a:latin typeface="+mn-lt"/>
              </a:rPr>
              <a:t>EU’s statistiske kontor</a:t>
            </a:r>
          </a:p>
        </p:txBody>
      </p:sp>
      <p:pic>
        <p:nvPicPr>
          <p:cNvPr id="4" name="Picture 3"/>
          <p:cNvPicPr>
            <a:picLocks noChangeAspect="1"/>
          </p:cNvPicPr>
          <p:nvPr/>
        </p:nvPicPr>
        <p:blipFill>
          <a:blip r:embed="rId3"/>
          <a:stretch>
            <a:fillRect/>
          </a:stretch>
        </p:blipFill>
        <p:spPr>
          <a:xfrm>
            <a:off x="0" y="939931"/>
            <a:ext cx="10815782" cy="5918069"/>
          </a:xfrm>
          <a:prstGeom prst="rect">
            <a:avLst/>
          </a:prstGeom>
        </p:spPr>
      </p:pic>
      <p:sp>
        <p:nvSpPr>
          <p:cNvPr id="10" name="Right Arrow 9"/>
          <p:cNvSpPr/>
          <p:nvPr/>
        </p:nvSpPr>
        <p:spPr>
          <a:xfrm>
            <a:off x="2152072" y="2436471"/>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3" name="Right Arrow 12"/>
          <p:cNvSpPr/>
          <p:nvPr/>
        </p:nvSpPr>
        <p:spPr>
          <a:xfrm>
            <a:off x="2152071" y="3092355"/>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4" name="Right Arrow 13"/>
          <p:cNvSpPr/>
          <p:nvPr/>
        </p:nvSpPr>
        <p:spPr>
          <a:xfrm rot="10800000">
            <a:off x="5854570" y="2369887"/>
            <a:ext cx="481859" cy="251310"/>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41874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Eurostat – </a:t>
            </a:r>
            <a:r>
              <a:rPr lang="da-DK" sz="2667" dirty="0">
                <a:solidFill>
                  <a:schemeClr val="tx2"/>
                </a:solidFill>
                <a:latin typeface="+mn-lt"/>
              </a:rPr>
              <a:t>Centrale publikationer</a:t>
            </a:r>
            <a:endParaRPr lang="da-DK" dirty="0">
              <a:latin typeface="+mn-lt"/>
            </a:endParaRPr>
          </a:p>
        </p:txBody>
      </p:sp>
      <p:sp>
        <p:nvSpPr>
          <p:cNvPr id="3" name="Text Placeholder 2"/>
          <p:cNvSpPr>
            <a:spLocks noGrp="1"/>
          </p:cNvSpPr>
          <p:nvPr>
            <p:ph type="body" sz="quarter" idx="4294967295"/>
          </p:nvPr>
        </p:nvSpPr>
        <p:spPr>
          <a:xfrm>
            <a:off x="315995" y="1366213"/>
            <a:ext cx="11265132" cy="4083242"/>
          </a:xfrm>
          <a:prstGeom prst="rect">
            <a:avLst/>
          </a:prstGeom>
        </p:spPr>
        <p:txBody>
          <a:bodyPr/>
          <a:lstStyle/>
          <a:p>
            <a:pPr>
              <a:buFont typeface="Wingdings" panose="05000000000000000000" pitchFamily="2" charset="2"/>
              <a:buChar char="§"/>
            </a:pPr>
            <a:r>
              <a:rPr lang="da-DK" sz="2800" b="1" dirty="0" err="1"/>
              <a:t>Statistics</a:t>
            </a:r>
            <a:r>
              <a:rPr lang="da-DK" sz="2800" b="1" dirty="0"/>
              <a:t> </a:t>
            </a:r>
            <a:r>
              <a:rPr lang="da-DK" sz="2800" b="1" dirty="0" err="1"/>
              <a:t>Explained</a:t>
            </a:r>
            <a:r>
              <a:rPr lang="da-DK" sz="2800" b="1" dirty="0"/>
              <a:t> </a:t>
            </a:r>
            <a:r>
              <a:rPr lang="da-DK" sz="2800" dirty="0"/>
              <a:t>– Detaljeret statistik og detaljerede forklaringer. God oversigt over kilder og data under de forskellige emner</a:t>
            </a:r>
          </a:p>
          <a:p>
            <a:pPr>
              <a:buFont typeface="Wingdings" panose="05000000000000000000" pitchFamily="2" charset="2"/>
              <a:buChar char="§"/>
            </a:pPr>
            <a:r>
              <a:rPr lang="da-DK" sz="2800" b="1" dirty="0" err="1"/>
              <a:t>Statistics</a:t>
            </a:r>
            <a:r>
              <a:rPr lang="da-DK" sz="2800" b="1" dirty="0"/>
              <a:t> A-Z</a:t>
            </a:r>
            <a:r>
              <a:rPr lang="da-DK" sz="2800" dirty="0"/>
              <a:t> – Alfabetisk oversigt - giver en overskuelig indgang</a:t>
            </a:r>
          </a:p>
          <a:p>
            <a:pPr>
              <a:buFont typeface="Wingdings" panose="05000000000000000000" pitchFamily="2" charset="2"/>
              <a:buChar char="§"/>
            </a:pPr>
            <a:r>
              <a:rPr lang="en-US" sz="2800" b="1" dirty="0"/>
              <a:t>Regional Yearbook </a:t>
            </a:r>
            <a:r>
              <a:rPr lang="en-US" sz="2800" dirty="0"/>
              <a:t>-  </a:t>
            </a:r>
            <a:r>
              <a:rPr lang="en-US" sz="2800" dirty="0" err="1"/>
              <a:t>Analyse</a:t>
            </a:r>
            <a:r>
              <a:rPr lang="en-US" sz="2800" dirty="0"/>
              <a:t> </a:t>
            </a:r>
            <a:r>
              <a:rPr lang="en-US" sz="2800" dirty="0" err="1"/>
              <a:t>af</a:t>
            </a:r>
            <a:r>
              <a:rPr lang="en-US" sz="2800" dirty="0"/>
              <a:t> de </a:t>
            </a:r>
            <a:r>
              <a:rPr lang="en-US" sz="2800" dirty="0" err="1"/>
              <a:t>forskellige</a:t>
            </a:r>
            <a:r>
              <a:rPr lang="en-US" sz="2800" dirty="0"/>
              <a:t> </a:t>
            </a:r>
            <a:r>
              <a:rPr lang="en-US" sz="2800" dirty="0" err="1"/>
              <a:t>regioner</a:t>
            </a:r>
            <a:r>
              <a:rPr lang="en-US" sz="2800" dirty="0"/>
              <a:t> I EU </a:t>
            </a:r>
            <a:r>
              <a:rPr lang="en-US" sz="2800" dirty="0" err="1"/>
              <a:t>landene</a:t>
            </a:r>
            <a:endParaRPr lang="en-US" sz="2800" dirty="0"/>
          </a:p>
          <a:p>
            <a:pPr>
              <a:buFont typeface="Wingdings" panose="05000000000000000000" pitchFamily="2" charset="2"/>
              <a:buChar char="§"/>
            </a:pPr>
            <a:r>
              <a:rPr lang="en-US" sz="2800" b="1" dirty="0"/>
              <a:t>Key figures on Europe</a:t>
            </a:r>
            <a:r>
              <a:rPr lang="en-US" sz="2800" dirty="0"/>
              <a:t> – </a:t>
            </a:r>
            <a:r>
              <a:rPr lang="en-US" sz="2800" dirty="0" err="1"/>
              <a:t>Oversigt</a:t>
            </a:r>
            <a:r>
              <a:rPr lang="en-US" sz="2800" dirty="0"/>
              <a:t> over EU- </a:t>
            </a:r>
            <a:r>
              <a:rPr lang="en-US" sz="2800" dirty="0" err="1"/>
              <a:t>statistikken</a:t>
            </a:r>
            <a:r>
              <a:rPr lang="en-US" sz="2800" dirty="0"/>
              <a:t> linker </a:t>
            </a:r>
            <a:r>
              <a:rPr lang="en-US" sz="2800" dirty="0" err="1"/>
              <a:t>ned</a:t>
            </a:r>
            <a:r>
              <a:rPr lang="en-US" sz="2800" dirty="0"/>
              <a:t> I </a:t>
            </a:r>
            <a:r>
              <a:rPr lang="en-US" sz="2800" dirty="0" err="1"/>
              <a:t>databasen</a:t>
            </a:r>
            <a:endParaRPr lang="en-US" sz="2800" dirty="0"/>
          </a:p>
          <a:p>
            <a:pPr>
              <a:buFont typeface="Wingdings" panose="05000000000000000000" pitchFamily="2" charset="2"/>
              <a:buChar char="§"/>
            </a:pPr>
            <a:r>
              <a:rPr lang="en-US" sz="2800" b="1" dirty="0"/>
              <a:t>Database </a:t>
            </a:r>
            <a:r>
              <a:rPr lang="en-US" sz="2800" dirty="0"/>
              <a:t>– Vises </a:t>
            </a:r>
            <a:r>
              <a:rPr lang="en-US" sz="2800" dirty="0" err="1"/>
              <a:t>i</a:t>
            </a:r>
            <a:r>
              <a:rPr lang="en-US" sz="2800" dirty="0"/>
              <a:t> Data Browser – </a:t>
            </a:r>
            <a:r>
              <a:rPr lang="en-US" sz="2800" dirty="0" err="1"/>
              <a:t>gode</a:t>
            </a:r>
            <a:r>
              <a:rPr lang="en-US" sz="2800" dirty="0"/>
              <a:t> </a:t>
            </a:r>
            <a:r>
              <a:rPr lang="en-US" sz="2800" dirty="0" err="1"/>
              <a:t>hjælpefunktioner</a:t>
            </a:r>
            <a:endParaRPr lang="en-US" sz="2800" dirty="0"/>
          </a:p>
        </p:txBody>
      </p:sp>
    </p:spTree>
    <p:extLst>
      <p:ext uri="{BB962C8B-B14F-4D97-AF65-F5344CB8AC3E}">
        <p14:creationId xmlns:p14="http://schemas.microsoft.com/office/powerpoint/2010/main" val="3897206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Eurostat – </a:t>
            </a:r>
            <a:r>
              <a:rPr lang="da-DK" sz="2667" dirty="0">
                <a:solidFill>
                  <a:schemeClr val="tx2"/>
                </a:solidFill>
                <a:latin typeface="+mn-lt"/>
              </a:rPr>
              <a:t>søgning eksempel med </a:t>
            </a:r>
            <a:r>
              <a:rPr lang="da-DK" sz="2667" dirty="0" err="1">
                <a:solidFill>
                  <a:schemeClr val="tx2"/>
                </a:solidFill>
                <a:latin typeface="+mn-lt"/>
              </a:rPr>
              <a:t>ppp</a:t>
            </a:r>
            <a:endParaRPr lang="da-DK" dirty="0">
              <a:latin typeface="+mn-lt"/>
            </a:endParaRPr>
          </a:p>
        </p:txBody>
      </p:sp>
      <p:pic>
        <p:nvPicPr>
          <p:cNvPr id="4" name="Picture 3"/>
          <p:cNvPicPr>
            <a:picLocks noChangeAspect="1"/>
          </p:cNvPicPr>
          <p:nvPr/>
        </p:nvPicPr>
        <p:blipFill>
          <a:blip r:embed="rId3"/>
          <a:stretch>
            <a:fillRect/>
          </a:stretch>
        </p:blipFill>
        <p:spPr>
          <a:xfrm>
            <a:off x="111563" y="917976"/>
            <a:ext cx="11967873" cy="5877271"/>
          </a:xfrm>
          <a:prstGeom prst="rect">
            <a:avLst/>
          </a:prstGeom>
        </p:spPr>
      </p:pic>
      <p:sp>
        <p:nvSpPr>
          <p:cNvPr id="6" name="Right Arrow 5"/>
          <p:cNvSpPr/>
          <p:nvPr/>
        </p:nvSpPr>
        <p:spPr>
          <a:xfrm rot="9548098">
            <a:off x="1716991" y="3191383"/>
            <a:ext cx="727325" cy="371109"/>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7" name="Right Arrow 6"/>
          <p:cNvSpPr/>
          <p:nvPr/>
        </p:nvSpPr>
        <p:spPr>
          <a:xfrm rot="9548098">
            <a:off x="8655674" y="3331480"/>
            <a:ext cx="727325" cy="371109"/>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3557844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Ved udtræk – </a:t>
            </a:r>
            <a:r>
              <a:rPr lang="en-US" sz="2667" dirty="0">
                <a:solidFill>
                  <a:schemeClr val="tx2"/>
                </a:solidFill>
                <a:latin typeface="+mn-lt"/>
              </a:rPr>
              <a:t>pas </a:t>
            </a:r>
            <a:r>
              <a:rPr lang="en-US" sz="2667" dirty="0" err="1">
                <a:solidFill>
                  <a:schemeClr val="tx2"/>
                </a:solidFill>
                <a:latin typeface="+mn-lt"/>
              </a:rPr>
              <a:t>på</a:t>
            </a:r>
            <a:r>
              <a:rPr lang="en-US" sz="2667" dirty="0">
                <a:solidFill>
                  <a:schemeClr val="tx2"/>
                </a:solidFill>
                <a:latin typeface="+mn-lt"/>
              </a:rPr>
              <a:t> </a:t>
            </a:r>
            <a:r>
              <a:rPr lang="en-US" sz="2667" dirty="0" err="1">
                <a:solidFill>
                  <a:schemeClr val="tx2"/>
                </a:solidFill>
                <a:latin typeface="+mn-lt"/>
              </a:rPr>
              <a:t>dimensionerne</a:t>
            </a:r>
            <a:endParaRPr lang="da-DK" dirty="0">
              <a:latin typeface="+mn-lt"/>
            </a:endParaRPr>
          </a:p>
        </p:txBody>
      </p:sp>
      <p:sp>
        <p:nvSpPr>
          <p:cNvPr id="5" name="TextBox 4"/>
          <p:cNvSpPr txBox="1"/>
          <p:nvPr/>
        </p:nvSpPr>
        <p:spPr>
          <a:xfrm>
            <a:off x="315995" y="1278734"/>
            <a:ext cx="4799391" cy="492443"/>
          </a:xfrm>
          <a:prstGeom prst="rect">
            <a:avLst/>
          </a:prstGeom>
          <a:noFill/>
        </p:spPr>
        <p:txBody>
          <a:bodyPr wrap="none" lIns="0" tIns="0" rIns="0" bIns="0" rtlCol="0">
            <a:spAutoFit/>
          </a:bodyPr>
          <a:lstStyle/>
          <a:p>
            <a:r>
              <a:rPr lang="da-DK" sz="3200" b="1"/>
              <a:t>Op til 33*268=8844 </a:t>
            </a:r>
            <a:r>
              <a:rPr lang="da-DK" sz="3200" b="1" dirty="0"/>
              <a:t>ark </a:t>
            </a:r>
            <a:r>
              <a:rPr lang="da-DK" sz="3200" b="1" dirty="0">
                <a:sym typeface="Wingdings" panose="05000000000000000000" pitchFamily="2" charset="2"/>
              </a:rPr>
              <a:t></a:t>
            </a:r>
            <a:endParaRPr lang="da-DK" sz="3200" b="1" dirty="0"/>
          </a:p>
        </p:txBody>
      </p:sp>
      <p:pic>
        <p:nvPicPr>
          <p:cNvPr id="6" name="Picture 5"/>
          <p:cNvPicPr>
            <a:picLocks noChangeAspect="1"/>
          </p:cNvPicPr>
          <p:nvPr/>
        </p:nvPicPr>
        <p:blipFill>
          <a:blip r:embed="rId3"/>
          <a:stretch>
            <a:fillRect/>
          </a:stretch>
        </p:blipFill>
        <p:spPr>
          <a:xfrm>
            <a:off x="-61153" y="1855239"/>
            <a:ext cx="9395276" cy="5002761"/>
          </a:xfrm>
          <a:prstGeom prst="rect">
            <a:avLst/>
          </a:prstGeom>
        </p:spPr>
      </p:pic>
      <p:sp>
        <p:nvSpPr>
          <p:cNvPr id="8" name="Right Arrow 7"/>
          <p:cNvSpPr/>
          <p:nvPr/>
        </p:nvSpPr>
        <p:spPr>
          <a:xfrm rot="7645069">
            <a:off x="6443098" y="3869298"/>
            <a:ext cx="407724" cy="230905"/>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9" name="Right Arrow 8"/>
          <p:cNvSpPr/>
          <p:nvPr/>
        </p:nvSpPr>
        <p:spPr>
          <a:xfrm rot="2061513">
            <a:off x="7854153" y="3891000"/>
            <a:ext cx="407724" cy="230905"/>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pic>
        <p:nvPicPr>
          <p:cNvPr id="10" name="Picture 9"/>
          <p:cNvPicPr>
            <a:picLocks noChangeAspect="1"/>
          </p:cNvPicPr>
          <p:nvPr/>
        </p:nvPicPr>
        <p:blipFill>
          <a:blip r:embed="rId4"/>
          <a:stretch>
            <a:fillRect/>
          </a:stretch>
        </p:blipFill>
        <p:spPr>
          <a:xfrm>
            <a:off x="8615382" y="784349"/>
            <a:ext cx="3576618" cy="4125694"/>
          </a:xfrm>
          <a:prstGeom prst="rect">
            <a:avLst/>
          </a:prstGeom>
        </p:spPr>
      </p:pic>
      <p:sp>
        <p:nvSpPr>
          <p:cNvPr id="11" name="Right Arrow 10"/>
          <p:cNvSpPr/>
          <p:nvPr/>
        </p:nvSpPr>
        <p:spPr>
          <a:xfrm>
            <a:off x="8821463" y="1723802"/>
            <a:ext cx="407724" cy="230905"/>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12" name="Right Arrow 11"/>
          <p:cNvSpPr/>
          <p:nvPr/>
        </p:nvSpPr>
        <p:spPr>
          <a:xfrm>
            <a:off x="8926399" y="2881674"/>
            <a:ext cx="407724" cy="230905"/>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2464016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OECD </a:t>
            </a:r>
            <a:r>
              <a:rPr lang="da-DK" dirty="0" err="1">
                <a:solidFill>
                  <a:schemeClr val="tx2"/>
                </a:solidFill>
                <a:latin typeface="+mn-lt"/>
              </a:rPr>
              <a:t>iLibrary</a:t>
            </a:r>
            <a:endParaRPr lang="da-DK" dirty="0">
              <a:solidFill>
                <a:schemeClr val="tx2"/>
              </a:solidFill>
              <a:latin typeface="+mn-lt"/>
            </a:endParaRPr>
          </a:p>
        </p:txBody>
      </p:sp>
      <p:sp>
        <p:nvSpPr>
          <p:cNvPr id="3" name="Text Placeholder 2"/>
          <p:cNvSpPr>
            <a:spLocks noGrp="1"/>
          </p:cNvSpPr>
          <p:nvPr>
            <p:ph type="body" sz="quarter" idx="4294967295"/>
          </p:nvPr>
        </p:nvSpPr>
        <p:spPr>
          <a:xfrm>
            <a:off x="462641" y="1532467"/>
            <a:ext cx="2839278" cy="3930651"/>
          </a:xfrm>
          <a:prstGeom prst="rect">
            <a:avLst/>
          </a:prstGeom>
        </p:spPr>
        <p:txBody>
          <a:bodyPr vert="horz" lIns="0" tIns="0" rIns="0" bIns="0" rtlCol="0" anchor="t">
            <a:noAutofit/>
          </a:bodyPr>
          <a:lstStyle/>
          <a:p>
            <a:pPr marL="251460" indent="-251460">
              <a:buFont typeface="Arial" panose="020B0604020202020204" pitchFamily="34" charset="0"/>
              <a:buChar char="•"/>
            </a:pPr>
            <a:r>
              <a:rPr lang="da-DK" sz="1800" dirty="0"/>
              <a:t>Indeholder </a:t>
            </a:r>
            <a:r>
              <a:rPr lang="da-DK" sz="1800" dirty="0" err="1"/>
              <a:t>sammen-lignelige</a:t>
            </a:r>
            <a:r>
              <a:rPr lang="da-DK" sz="1800" dirty="0"/>
              <a:t> tal fra de 38 OECD lande </a:t>
            </a:r>
            <a:br>
              <a:rPr lang="da-DK" sz="1800" dirty="0"/>
            </a:br>
            <a:r>
              <a:rPr lang="da-DK" sz="1800" dirty="0"/>
              <a:t>samt en række andre lande</a:t>
            </a:r>
            <a:endParaRPr lang="da-DK" dirty="0"/>
          </a:p>
          <a:p>
            <a:pPr marL="251460" indent="-251460">
              <a:buFont typeface="Arial" panose="020B0604020202020204" pitchFamily="34" charset="0"/>
              <a:buChar char="•"/>
            </a:pPr>
            <a:r>
              <a:rPr lang="da-DK" sz="1800" dirty="0"/>
              <a:t>Indeholder bøger, arbejdspapirer, periodiske </a:t>
            </a:r>
            <a:br>
              <a:rPr lang="da-DK" sz="1800" dirty="0"/>
            </a:br>
            <a:r>
              <a:rPr lang="da-DK" sz="1800" dirty="0"/>
              <a:t>udgivelser, statistikdatabaser, tabeller, grafer og indikatorer samt podcasts.</a:t>
            </a:r>
            <a:endParaRPr lang="da-DK" sz="1800" dirty="0">
              <a:cs typeface="Arial"/>
            </a:endParaRPr>
          </a:p>
          <a:p>
            <a:pPr marL="251460" indent="-251460"/>
            <a:endParaRPr lang="da-DK" sz="2800" dirty="0">
              <a:cs typeface="Arial"/>
            </a:endParaRPr>
          </a:p>
          <a:p>
            <a:pPr marL="0" indent="0">
              <a:buNone/>
            </a:pPr>
            <a:endParaRPr lang="da-DK" sz="1800" dirty="0"/>
          </a:p>
        </p:txBody>
      </p:sp>
      <p:pic>
        <p:nvPicPr>
          <p:cNvPr id="5" name="Picture 4" descr="Et billede, der indeholder tekst, skærmbillede, grafisk design, Website&#10;&#10;Beskrivelsen er genereret automatisk"/>
          <p:cNvPicPr>
            <a:picLocks noChangeAspect="1"/>
          </p:cNvPicPr>
          <p:nvPr/>
        </p:nvPicPr>
        <p:blipFill>
          <a:blip r:embed="rId3"/>
          <a:stretch>
            <a:fillRect/>
          </a:stretch>
        </p:blipFill>
        <p:spPr>
          <a:xfrm>
            <a:off x="3791640" y="1433612"/>
            <a:ext cx="7641106" cy="3924470"/>
          </a:xfrm>
          <a:prstGeom prst="rect">
            <a:avLst/>
          </a:prstGeom>
        </p:spPr>
      </p:pic>
      <p:sp>
        <p:nvSpPr>
          <p:cNvPr id="6" name="Right Arrow 5"/>
          <p:cNvSpPr/>
          <p:nvPr/>
        </p:nvSpPr>
        <p:spPr>
          <a:xfrm rot="19600495">
            <a:off x="8580622" y="2150495"/>
            <a:ext cx="727325" cy="371109"/>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8" name="Right Arrow 7"/>
          <p:cNvSpPr/>
          <p:nvPr/>
        </p:nvSpPr>
        <p:spPr>
          <a:xfrm rot="1682672">
            <a:off x="4861773" y="1222086"/>
            <a:ext cx="621225" cy="371109"/>
          </a:xfrm>
          <a:prstGeom prst="rightArrow">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Tree>
    <p:extLst>
      <p:ext uri="{BB962C8B-B14F-4D97-AF65-F5344CB8AC3E}">
        <p14:creationId xmlns:p14="http://schemas.microsoft.com/office/powerpoint/2010/main" val="3435211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OECD - </a:t>
            </a:r>
            <a:r>
              <a:rPr lang="da-DK" sz="2650" dirty="0">
                <a:solidFill>
                  <a:schemeClr val="tx2"/>
                </a:solidFill>
                <a:latin typeface="+mn-lt"/>
              </a:rPr>
              <a:t>Centrale publikationer </a:t>
            </a:r>
          </a:p>
        </p:txBody>
      </p:sp>
      <p:sp>
        <p:nvSpPr>
          <p:cNvPr id="3" name="Text Placeholder 2"/>
          <p:cNvSpPr>
            <a:spLocks noGrp="1"/>
          </p:cNvSpPr>
          <p:nvPr>
            <p:ph type="body" sz="quarter" idx="4294967295"/>
          </p:nvPr>
        </p:nvSpPr>
        <p:spPr>
          <a:xfrm>
            <a:off x="510869" y="1272037"/>
            <a:ext cx="11265132" cy="4191081"/>
          </a:xfrm>
          <a:prstGeom prst="rect">
            <a:avLst/>
          </a:prstGeom>
        </p:spPr>
        <p:txBody>
          <a:bodyPr vert="horz" lIns="0" tIns="0" rIns="0" bIns="0" rtlCol="0" anchor="t">
            <a:noAutofit/>
          </a:bodyPr>
          <a:lstStyle/>
          <a:p>
            <a:pPr marL="0" indent="0">
              <a:buNone/>
            </a:pPr>
            <a:r>
              <a:rPr lang="da-DK" sz="2400" u="sng" dirty="0">
                <a:solidFill>
                  <a:srgbClr val="002546"/>
                </a:solidFill>
                <a:latin typeface="Arial"/>
                <a:cs typeface="Arial"/>
                <a:hlinkClick r:id="rId3"/>
              </a:rPr>
              <a:t>OECD Economic Surveys</a:t>
            </a:r>
            <a:r>
              <a:rPr lang="da-DK" sz="2400" dirty="0">
                <a:solidFill>
                  <a:srgbClr val="0A0A0A"/>
                </a:solidFill>
                <a:latin typeface="Arial"/>
                <a:cs typeface="Arial"/>
              </a:rPr>
              <a:t>, en detaljeret økonomisk analyse på enkeltlande; </a:t>
            </a:r>
            <a:br>
              <a:rPr lang="da-DK" sz="2400" dirty="0">
                <a:solidFill>
                  <a:srgbClr val="0A0A0A"/>
                </a:solidFill>
                <a:latin typeface="Arial"/>
                <a:cs typeface="Arial"/>
              </a:rPr>
            </a:br>
            <a:r>
              <a:rPr lang="da-DK" sz="2400" dirty="0">
                <a:latin typeface="Arial"/>
              </a:rPr>
              <a:t/>
            </a:r>
            <a:br>
              <a:rPr lang="da-DK" sz="2400" dirty="0">
                <a:latin typeface="Arial"/>
              </a:rPr>
            </a:br>
            <a:r>
              <a:rPr lang="da-DK" sz="2400" u="sng" dirty="0">
                <a:solidFill>
                  <a:srgbClr val="002546"/>
                </a:solidFill>
                <a:latin typeface="Arial"/>
                <a:cs typeface="Arial"/>
                <a:hlinkClick r:id="rId4"/>
              </a:rPr>
              <a:t>OECD Economic Outlook</a:t>
            </a:r>
            <a:r>
              <a:rPr lang="da-DK" sz="2400" dirty="0">
                <a:solidFill>
                  <a:srgbClr val="0A0A0A"/>
                </a:solidFill>
                <a:latin typeface="Arial"/>
                <a:cs typeface="Arial"/>
              </a:rPr>
              <a:t> med en detaljeret økonomisk analyse på tværs af lande; </a:t>
            </a:r>
            <a:br>
              <a:rPr lang="da-DK" sz="2400" dirty="0">
                <a:solidFill>
                  <a:srgbClr val="0A0A0A"/>
                </a:solidFill>
                <a:latin typeface="Arial"/>
                <a:cs typeface="Arial"/>
              </a:rPr>
            </a:br>
            <a:r>
              <a:rPr lang="da-DK" sz="2400" dirty="0">
                <a:latin typeface="Arial"/>
              </a:rPr>
              <a:t/>
            </a:r>
            <a:br>
              <a:rPr lang="da-DK" sz="2400" dirty="0">
                <a:latin typeface="Arial"/>
              </a:rPr>
            </a:br>
            <a:r>
              <a:rPr lang="da-DK" sz="2400" u="sng" dirty="0">
                <a:solidFill>
                  <a:srgbClr val="002546"/>
                </a:solidFill>
                <a:latin typeface="Arial"/>
                <a:cs typeface="Arial"/>
                <a:hlinkClick r:id="rId5"/>
              </a:rPr>
              <a:t>OECD Employment Outlook</a:t>
            </a:r>
            <a:r>
              <a:rPr lang="da-DK" sz="2400" dirty="0">
                <a:solidFill>
                  <a:srgbClr val="0A0A0A"/>
                </a:solidFill>
                <a:latin typeface="Arial"/>
                <a:cs typeface="Arial"/>
              </a:rPr>
              <a:t>, som analyserer jobmarkedet og beskæftigelsen </a:t>
            </a:r>
            <a:br>
              <a:rPr lang="da-DK" sz="2400" dirty="0">
                <a:solidFill>
                  <a:srgbClr val="0A0A0A"/>
                </a:solidFill>
                <a:latin typeface="Arial"/>
                <a:cs typeface="Arial"/>
              </a:rPr>
            </a:br>
            <a:r>
              <a:rPr lang="da-DK" sz="2400" dirty="0">
                <a:latin typeface="Arial"/>
              </a:rPr>
              <a:t/>
            </a:r>
            <a:br>
              <a:rPr lang="da-DK" sz="2400" dirty="0">
                <a:latin typeface="Arial"/>
              </a:rPr>
            </a:br>
            <a:r>
              <a:rPr lang="da-DK" sz="2400" dirty="0">
                <a:cs typeface="Arial"/>
              </a:rPr>
              <a:t>"At a </a:t>
            </a:r>
            <a:r>
              <a:rPr lang="da-DK" sz="2400" dirty="0" err="1">
                <a:cs typeface="Arial"/>
              </a:rPr>
              <a:t>glance</a:t>
            </a:r>
            <a:r>
              <a:rPr lang="da-DK" sz="2400" dirty="0">
                <a:cs typeface="Arial"/>
              </a:rPr>
              <a:t>" - publikationer, fx </a:t>
            </a:r>
            <a:r>
              <a:rPr lang="da-DK" sz="2400" dirty="0">
                <a:cs typeface="Arial"/>
                <a:hlinkClick r:id="rId6"/>
              </a:rPr>
              <a:t>Education at a Glance</a:t>
            </a:r>
            <a:endParaRPr lang="da-DK" sz="2400" dirty="0">
              <a:solidFill>
                <a:srgbClr val="0A0A0A"/>
              </a:solidFill>
              <a:cs typeface="Arial"/>
            </a:endParaRPr>
          </a:p>
          <a:p>
            <a:pPr marL="251460" indent="-251460">
              <a:buFont typeface="Wingdings" panose="05000000000000000000" pitchFamily="2" charset="2"/>
              <a:buChar char="Ø"/>
            </a:pPr>
            <a:endParaRPr lang="da-DK" sz="2000" dirty="0">
              <a:cs typeface="Arial"/>
            </a:endParaRPr>
          </a:p>
          <a:p>
            <a:pPr marL="0" indent="0">
              <a:buNone/>
            </a:pPr>
            <a:r>
              <a:rPr lang="da-DK" sz="2400" b="1" dirty="0"/>
              <a:t>HUSK </a:t>
            </a:r>
            <a:r>
              <a:rPr lang="da-DK" sz="2400" b="1" u="sng" dirty="0"/>
              <a:t>OECD </a:t>
            </a:r>
            <a:r>
              <a:rPr lang="da-DK" sz="2400" b="1" u="sng" dirty="0" err="1"/>
              <a:t>iLibrary</a:t>
            </a:r>
            <a:r>
              <a:rPr lang="da-DK" sz="2400" b="1" dirty="0"/>
              <a:t> er ikke </a:t>
            </a:r>
            <a:r>
              <a:rPr lang="da-DK" sz="2400" b="1" u="sng" dirty="0"/>
              <a:t>oecd.org</a:t>
            </a:r>
            <a:r>
              <a:rPr lang="da-DK" sz="2400" b="1" dirty="0"/>
              <a:t> !!!</a:t>
            </a:r>
            <a:endParaRPr lang="da-DK" sz="2400" b="1" dirty="0">
              <a:cs typeface="Arial"/>
            </a:endParaRPr>
          </a:p>
        </p:txBody>
      </p:sp>
    </p:spTree>
    <p:extLst>
      <p:ext uri="{BB962C8B-B14F-4D97-AF65-F5344CB8AC3E}">
        <p14:creationId xmlns:p14="http://schemas.microsoft.com/office/powerpoint/2010/main" val="261985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18601" y="281030"/>
            <a:ext cx="6840537" cy="776589"/>
          </a:xfrm>
        </p:spPr>
        <p:txBody>
          <a:bodyPr/>
          <a:lstStyle/>
          <a:p>
            <a:r>
              <a:rPr lang="da-DK" dirty="0">
                <a:latin typeface="+mn-lt"/>
              </a:rPr>
              <a:t>Program</a:t>
            </a:r>
          </a:p>
        </p:txBody>
      </p:sp>
      <p:sp>
        <p:nvSpPr>
          <p:cNvPr id="3" name="Pladsholder til tekst 2"/>
          <p:cNvSpPr>
            <a:spLocks noGrp="1"/>
          </p:cNvSpPr>
          <p:nvPr>
            <p:ph type="body" sz="quarter" idx="13"/>
          </p:nvPr>
        </p:nvSpPr>
        <p:spPr>
          <a:xfrm>
            <a:off x="719138" y="1010715"/>
            <a:ext cx="9857422" cy="4849604"/>
          </a:xfrm>
        </p:spPr>
        <p:txBody>
          <a:bodyPr vert="horz" lIns="0" tIns="0" rIns="0" bIns="0" rtlCol="0" anchor="t">
            <a:noAutofit/>
          </a:bodyPr>
          <a:lstStyle/>
          <a:p>
            <a:pPr marL="251460" indent="-251460">
              <a:buFont typeface="Wingdings" panose="05000000000000000000" pitchFamily="2" charset="2"/>
              <a:buChar char="Ø"/>
            </a:pPr>
            <a:r>
              <a:rPr lang="da-DK" sz="2400" b="1" dirty="0"/>
              <a:t> </a:t>
            </a:r>
            <a:r>
              <a:rPr lang="da-DK" sz="2800" b="1" dirty="0"/>
              <a:t>Hjælp til Informationssøgning HA 2. år – Efterår 2023</a:t>
            </a:r>
            <a:endParaRPr lang="da-DK" dirty="0"/>
          </a:p>
          <a:p>
            <a:pPr marL="251460" indent="-251460"/>
            <a:endParaRPr lang="da-DK" sz="2400" b="1" dirty="0">
              <a:cs typeface="Arial"/>
            </a:endParaRPr>
          </a:p>
          <a:p>
            <a:pPr marL="465455" lvl="1" indent="-285750">
              <a:buFont typeface="Wingdings" panose="05000000000000000000" pitchFamily="2" charset="2"/>
              <a:buChar char="ü"/>
            </a:pPr>
            <a:r>
              <a:rPr lang="da-DK" sz="2400" dirty="0"/>
              <a:t>Akademisk informationssøgning – hvilke overvejelser?  </a:t>
            </a:r>
            <a:endParaRPr lang="da-DK" sz="2400" dirty="0">
              <a:cs typeface="Arial"/>
            </a:endParaRPr>
          </a:p>
          <a:p>
            <a:pPr marL="285750" indent="-285750">
              <a:buFont typeface="Wingdings" panose="05000000000000000000" pitchFamily="2" charset="2"/>
              <a:buChar char="ü"/>
            </a:pPr>
            <a:endParaRPr lang="da-DK" sz="2400" dirty="0"/>
          </a:p>
          <a:p>
            <a:pPr marL="465455" lvl="1" indent="-285750">
              <a:buFont typeface="Wingdings" panose="05000000000000000000" pitchFamily="2" charset="2"/>
              <a:buChar char="ü"/>
            </a:pPr>
            <a:r>
              <a:rPr lang="da-DK" sz="2400" dirty="0"/>
              <a:t>Biblioteket og internettet – hvordan spiller det sammen</a:t>
            </a:r>
            <a:endParaRPr lang="da-DK" sz="2400" dirty="0">
              <a:cs typeface="Arial"/>
            </a:endParaRPr>
          </a:p>
          <a:p>
            <a:pPr marL="465455" lvl="1" indent="-285750">
              <a:buFont typeface="Wingdings" panose="05000000000000000000" pitchFamily="2" charset="2"/>
              <a:buChar char="ü"/>
            </a:pPr>
            <a:endParaRPr lang="da-DK" sz="2400" dirty="0">
              <a:cs typeface="Arial"/>
            </a:endParaRPr>
          </a:p>
          <a:p>
            <a:pPr marL="465455" lvl="1" indent="-285750">
              <a:buFont typeface="Wingdings" panose="05000000000000000000" pitchFamily="2" charset="2"/>
              <a:buChar char="ü"/>
            </a:pPr>
            <a:r>
              <a:rPr lang="da-DK" sz="2400" dirty="0"/>
              <a:t>Bibliotekets hjemmeside og bibliotekssystemet </a:t>
            </a:r>
            <a:r>
              <a:rPr lang="da-DK" sz="2400" dirty="0" smtClean="0">
                <a:sym typeface="Wingdings" panose="05000000000000000000" pitchFamily="2" charset="2"/>
              </a:rPr>
              <a:t>- kort</a:t>
            </a:r>
            <a:endParaRPr lang="da-DK" sz="2400" dirty="0">
              <a:cs typeface="Arial"/>
            </a:endParaRPr>
          </a:p>
          <a:p>
            <a:pPr marL="0" indent="0">
              <a:buNone/>
            </a:pPr>
            <a:endParaRPr lang="da-DK" sz="2400" dirty="0"/>
          </a:p>
          <a:p>
            <a:pPr marL="465455" lvl="1" indent="-285750">
              <a:buFont typeface="Wingdings" panose="05000000000000000000" pitchFamily="2" charset="2"/>
              <a:buChar char="ü"/>
            </a:pPr>
            <a:r>
              <a:rPr lang="da-DK" sz="2400" b="1" dirty="0" smtClean="0"/>
              <a:t>Ressourcer </a:t>
            </a:r>
            <a:r>
              <a:rPr lang="da-DK" sz="2400" b="1" dirty="0"/>
              <a:t>til søgning af </a:t>
            </a:r>
            <a:r>
              <a:rPr lang="da-DK" sz="2400" b="1" dirty="0" smtClean="0"/>
              <a:t>statistik</a:t>
            </a:r>
          </a:p>
          <a:p>
            <a:pPr marL="179705" lvl="1" indent="0">
              <a:buNone/>
            </a:pPr>
            <a:r>
              <a:rPr lang="da-DK" sz="2400" dirty="0" smtClean="0">
                <a:cs typeface="Arial"/>
              </a:rPr>
              <a:t>	- </a:t>
            </a:r>
            <a:r>
              <a:rPr lang="da-DK" sz="2400" dirty="0">
                <a:cs typeface="Arial"/>
              </a:rPr>
              <a:t>Danmarks Statistik, Eurostat, OECD </a:t>
            </a:r>
            <a:r>
              <a:rPr lang="da-DK" sz="2400" dirty="0" err="1">
                <a:cs typeface="Arial"/>
              </a:rPr>
              <a:t>iLibrary</a:t>
            </a:r>
            <a:endParaRPr lang="da-DK" sz="2400" dirty="0">
              <a:cs typeface="Arial"/>
              <a:sym typeface="Wingdings" panose="05000000000000000000" pitchFamily="2" charset="2"/>
            </a:endParaRPr>
          </a:p>
          <a:p>
            <a:pPr marL="285750" indent="-285750">
              <a:buFont typeface="Wingdings" panose="05000000000000000000" pitchFamily="2" charset="2"/>
              <a:buChar char="ü"/>
            </a:pPr>
            <a:endParaRPr lang="da-DK" sz="2000" dirty="0"/>
          </a:p>
          <a:p>
            <a:pPr marL="465455" lvl="1" indent="-285750">
              <a:buFont typeface="Wingdings" panose="05000000000000000000" pitchFamily="2" charset="2"/>
              <a:buChar char="ü"/>
            </a:pPr>
            <a:r>
              <a:rPr lang="da-DK" sz="2400" dirty="0" err="1" smtClean="0">
                <a:cs typeface="Arial"/>
              </a:rPr>
              <a:t>Hands-on</a:t>
            </a:r>
            <a:r>
              <a:rPr lang="da-DK" sz="2400" dirty="0" smtClean="0">
                <a:cs typeface="Arial"/>
              </a:rPr>
              <a:t> </a:t>
            </a:r>
            <a:r>
              <a:rPr lang="da-DK" sz="2400" dirty="0">
                <a:cs typeface="Arial"/>
              </a:rPr>
              <a:t>arbejde med de statistiske </a:t>
            </a:r>
            <a:r>
              <a:rPr lang="da-DK" sz="2400" dirty="0" smtClean="0">
                <a:cs typeface="Arial"/>
              </a:rPr>
              <a:t>databaser</a:t>
            </a:r>
            <a:br>
              <a:rPr lang="da-DK" sz="2400" dirty="0" smtClean="0">
                <a:cs typeface="Arial"/>
              </a:rPr>
            </a:br>
            <a:r>
              <a:rPr lang="da-DK" sz="2400" dirty="0" smtClean="0">
                <a:cs typeface="Arial"/>
              </a:rPr>
              <a:t> </a:t>
            </a:r>
            <a:endParaRPr lang="da-DK" sz="2400" dirty="0">
              <a:cs typeface="Arial"/>
              <a:sym typeface="Wingdings" panose="05000000000000000000" pitchFamily="2" charset="2"/>
            </a:endParaRPr>
          </a:p>
        </p:txBody>
      </p:sp>
      <p:sp>
        <p:nvSpPr>
          <p:cNvPr id="4" name="Pladsholder til dato 3"/>
          <p:cNvSpPr>
            <a:spLocks noGrp="1"/>
          </p:cNvSpPr>
          <p:nvPr>
            <p:ph type="dt" sz="half" idx="14"/>
          </p:nvPr>
        </p:nvSpPr>
        <p:spPr/>
        <p:txBody>
          <a:bodyPr/>
          <a:lstStyle/>
          <a:p>
            <a:fld id="{D975665A-61CB-4DAB-8750-5B97BD1810B6}" type="datetime5">
              <a:rPr lang="da-DK" smtClean="0"/>
              <a:pPr/>
              <a:t>oktober 2023</a:t>
            </a:fld>
            <a:endParaRPr lang="da-DK" dirty="0"/>
          </a:p>
        </p:txBody>
      </p:sp>
    </p:spTree>
    <p:extLst>
      <p:ext uri="{BB962C8B-B14F-4D97-AF65-F5344CB8AC3E}">
        <p14:creationId xmlns:p14="http://schemas.microsoft.com/office/powerpoint/2010/main" val="1387086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OECD - </a:t>
            </a:r>
            <a:r>
              <a:rPr lang="da-DK" sz="2650" dirty="0">
                <a:solidFill>
                  <a:schemeClr val="tx2"/>
                </a:solidFill>
                <a:latin typeface="+mn-lt"/>
              </a:rPr>
              <a:t>Statistikbaser</a:t>
            </a:r>
          </a:p>
        </p:txBody>
      </p:sp>
      <p:pic>
        <p:nvPicPr>
          <p:cNvPr id="4" name="Billede 3" descr="Et billede, der indeholder tekst, skærmbillede, diagram, Kurve&#10;&#10;Beskrivelsen er genereret automatisk">
            <a:extLst>
              <a:ext uri="{FF2B5EF4-FFF2-40B4-BE49-F238E27FC236}">
                <a16:creationId xmlns:a16="http://schemas.microsoft.com/office/drawing/2014/main" id="{68EFD8B1-E1BC-9795-9B46-91FA56D0B745}"/>
              </a:ext>
            </a:extLst>
          </p:cNvPr>
          <p:cNvPicPr>
            <a:picLocks noChangeAspect="1"/>
          </p:cNvPicPr>
          <p:nvPr/>
        </p:nvPicPr>
        <p:blipFill>
          <a:blip r:embed="rId3"/>
          <a:stretch>
            <a:fillRect/>
          </a:stretch>
        </p:blipFill>
        <p:spPr>
          <a:xfrm>
            <a:off x="4175760" y="1333333"/>
            <a:ext cx="7457440" cy="4059253"/>
          </a:xfrm>
          <a:prstGeom prst="rect">
            <a:avLst/>
          </a:prstGeom>
        </p:spPr>
      </p:pic>
      <p:graphicFrame>
        <p:nvGraphicFramePr>
          <p:cNvPr id="6" name="Tabel 5">
            <a:extLst>
              <a:ext uri="{FF2B5EF4-FFF2-40B4-BE49-F238E27FC236}">
                <a16:creationId xmlns:a16="http://schemas.microsoft.com/office/drawing/2014/main" id="{D4D06A22-2C95-8A29-0D18-E491B0C09077}"/>
              </a:ext>
            </a:extLst>
          </p:cNvPr>
          <p:cNvGraphicFramePr>
            <a:graphicFrameLocks noGrp="1"/>
          </p:cNvGraphicFramePr>
          <p:nvPr>
            <p:extLst>
              <p:ext uri="{D42A27DB-BD31-4B8C-83A1-F6EECF244321}">
                <p14:modId xmlns:p14="http://schemas.microsoft.com/office/powerpoint/2010/main" val="1810240039"/>
              </p:ext>
            </p:extLst>
          </p:nvPr>
        </p:nvGraphicFramePr>
        <p:xfrm>
          <a:off x="538480" y="1788160"/>
          <a:ext cx="3637279" cy="3749040"/>
        </p:xfrm>
        <a:graphic>
          <a:graphicData uri="http://schemas.openxmlformats.org/drawingml/2006/table">
            <a:tbl>
              <a:tblPr firstRow="1" bandRow="1">
                <a:tableStyleId>{5C22544A-7EE6-4342-B048-85BDC9FD1C3A}</a:tableStyleId>
              </a:tblPr>
              <a:tblGrid>
                <a:gridCol w="3637279">
                  <a:extLst>
                    <a:ext uri="{9D8B030D-6E8A-4147-A177-3AD203B41FA5}">
                      <a16:colId xmlns:a16="http://schemas.microsoft.com/office/drawing/2014/main" val="1899620221"/>
                    </a:ext>
                  </a:extLst>
                </a:gridCol>
              </a:tblGrid>
              <a:tr h="3667760">
                <a:tc>
                  <a:txBody>
                    <a:bodyPr/>
                    <a:lstStyle/>
                    <a:p>
                      <a:r>
                        <a:rPr lang="da-DK" sz="2000" b="0" dirty="0">
                          <a:solidFill>
                            <a:schemeClr val="tx1"/>
                          </a:solidFill>
                        </a:rPr>
                        <a:t>Databaser opdelt på emner, indikatorer og statistikserier.</a:t>
                      </a:r>
                      <a:r>
                        <a:rPr lang="da-DK" sz="2000" b="0" dirty="0">
                          <a:solidFill>
                            <a:srgbClr val="000000"/>
                          </a:solidFill>
                        </a:rPr>
                        <a:t/>
                      </a:r>
                      <a:br>
                        <a:rPr lang="da-DK" sz="2000" b="0" dirty="0">
                          <a:solidFill>
                            <a:srgbClr val="000000"/>
                          </a:solidFill>
                        </a:rPr>
                      </a:br>
                      <a:r>
                        <a:rPr lang="da-DK" sz="2000" b="0" dirty="0">
                          <a:solidFill>
                            <a:srgbClr val="000000"/>
                          </a:solidFill>
                        </a:rPr>
                        <a:t/>
                      </a:r>
                      <a:br>
                        <a:rPr lang="da-DK" sz="2000" b="0" dirty="0">
                          <a:solidFill>
                            <a:srgbClr val="000000"/>
                          </a:solidFill>
                        </a:rPr>
                      </a:br>
                      <a:r>
                        <a:rPr lang="da-DK" sz="2000" b="0" dirty="0">
                          <a:solidFill>
                            <a:schemeClr val="tx1"/>
                          </a:solidFill>
                        </a:rPr>
                        <a:t>Et par af de vigtige:</a:t>
                      </a:r>
                      <a:endParaRPr lang="da-DK" sz="2000" dirty="0">
                        <a:solidFill>
                          <a:srgbClr val="000000"/>
                        </a:solidFill>
                      </a:endParaRPr>
                    </a:p>
                    <a:p>
                      <a:pPr lvl="0">
                        <a:buNone/>
                      </a:pPr>
                      <a:endParaRPr lang="da-DK" sz="2000" dirty="0">
                        <a:solidFill>
                          <a:srgbClr val="000000"/>
                        </a:solidFill>
                      </a:endParaRPr>
                    </a:p>
                    <a:p>
                      <a:pPr lvl="0">
                        <a:buNone/>
                      </a:pPr>
                      <a:r>
                        <a:rPr lang="da-DK" sz="2000" b="0" dirty="0">
                          <a:solidFill>
                            <a:srgbClr val="000000"/>
                          </a:solidFill>
                        </a:rPr>
                        <a:t>Main </a:t>
                      </a:r>
                      <a:r>
                        <a:rPr lang="da-DK" sz="2000" b="0" dirty="0" err="1">
                          <a:solidFill>
                            <a:srgbClr val="000000"/>
                          </a:solidFill>
                        </a:rPr>
                        <a:t>Economic</a:t>
                      </a:r>
                      <a:r>
                        <a:rPr lang="da-DK" sz="2000" b="0" dirty="0">
                          <a:solidFill>
                            <a:srgbClr val="000000"/>
                          </a:solidFill>
                        </a:rPr>
                        <a:t> </a:t>
                      </a:r>
                      <a:r>
                        <a:rPr lang="da-DK" sz="2000" b="0" dirty="0" err="1">
                          <a:solidFill>
                            <a:srgbClr val="000000"/>
                          </a:solidFill>
                        </a:rPr>
                        <a:t>Indicators</a:t>
                      </a:r>
                      <a:endParaRPr lang="da-DK" sz="2000" dirty="0">
                        <a:solidFill>
                          <a:srgbClr val="000000"/>
                        </a:solidFill>
                      </a:endParaRPr>
                    </a:p>
                    <a:p>
                      <a:pPr lvl="0">
                        <a:buNone/>
                      </a:pPr>
                      <a:endParaRPr lang="da-DK" sz="2000" dirty="0">
                        <a:solidFill>
                          <a:srgbClr val="000000"/>
                        </a:solidFill>
                      </a:endParaRPr>
                    </a:p>
                    <a:p>
                      <a:pPr lvl="0">
                        <a:buNone/>
                      </a:pPr>
                      <a:r>
                        <a:rPr lang="da-DK" sz="2000" b="0" dirty="0">
                          <a:solidFill>
                            <a:srgbClr val="000000"/>
                          </a:solidFill>
                        </a:rPr>
                        <a:t>International Energy </a:t>
                      </a:r>
                      <a:r>
                        <a:rPr lang="da-DK" sz="2000" b="0" dirty="0" err="1">
                          <a:solidFill>
                            <a:srgbClr val="000000"/>
                          </a:solidFill>
                        </a:rPr>
                        <a:t>Agency's</a:t>
                      </a:r>
                      <a:r>
                        <a:rPr lang="da-DK" sz="2000" b="0" dirty="0">
                          <a:solidFill>
                            <a:srgbClr val="000000"/>
                          </a:solidFill>
                        </a:rPr>
                        <a:t> databaser</a:t>
                      </a:r>
                      <a:br>
                        <a:rPr lang="da-DK" sz="2000" b="0" dirty="0">
                          <a:solidFill>
                            <a:srgbClr val="000000"/>
                          </a:solidFill>
                        </a:rPr>
                      </a:br>
                      <a:r>
                        <a:rPr lang="da-DK" sz="2000" b="0" dirty="0">
                          <a:solidFill>
                            <a:srgbClr val="000000"/>
                          </a:solidFill>
                        </a:rPr>
                        <a:t/>
                      </a:r>
                      <a:br>
                        <a:rPr lang="da-DK" sz="2000" b="0" dirty="0">
                          <a:solidFill>
                            <a:srgbClr val="000000"/>
                          </a:solidFill>
                        </a:rPr>
                      </a:br>
                      <a:r>
                        <a:rPr lang="da-DK" sz="2000" b="0" dirty="0" err="1">
                          <a:solidFill>
                            <a:srgbClr val="000000"/>
                          </a:solidFill>
                        </a:rPr>
                        <a:t>Oecd.Stat</a:t>
                      </a:r>
                      <a:r>
                        <a:rPr lang="da-DK" sz="2000" b="0" dirty="0">
                          <a:solidFill>
                            <a:srgbClr val="000000"/>
                          </a:solidFill>
                        </a:rPr>
                        <a:t> / Data Warehouse </a:t>
                      </a:r>
                      <a:r>
                        <a:rPr lang="da-DK" dirty="0">
                          <a:solidFill>
                            <a:srgbClr val="000000"/>
                          </a:solidFill>
                        </a:rPr>
                        <a:t/>
                      </a:r>
                      <a:br>
                        <a:rPr lang="da-DK" dirty="0">
                          <a:solidFill>
                            <a:srgbClr val="000000"/>
                          </a:solidFill>
                        </a:rPr>
                      </a:br>
                      <a:endParaRPr lang="da-DK" sz="2000" b="0" dirty="0">
                        <a:solidFill>
                          <a:srgbClr val="000000"/>
                        </a:solidFill>
                      </a:endParaRPr>
                    </a:p>
                  </a:txBody>
                  <a:tcPr>
                    <a:noFill/>
                  </a:tcPr>
                </a:tc>
                <a:extLst>
                  <a:ext uri="{0D108BD9-81ED-4DB2-BD59-A6C34878D82A}">
                    <a16:rowId xmlns:a16="http://schemas.microsoft.com/office/drawing/2014/main" val="3548468365"/>
                  </a:ext>
                </a:extLst>
              </a:tr>
            </a:tbl>
          </a:graphicData>
        </a:graphic>
      </p:graphicFrame>
      <mc:AlternateContent xmlns:mc="http://schemas.openxmlformats.org/markup-compatibility/2006" xmlns:p14="http://schemas.microsoft.com/office/powerpoint/2010/main">
        <mc:Choice Requires="p14">
          <p:contentPart p14:bwMode="auto" r:id="rId4">
            <p14:nvContentPartPr>
              <p14:cNvPr id="7" name="Håndskrift 6">
                <a:extLst>
                  <a:ext uri="{FF2B5EF4-FFF2-40B4-BE49-F238E27FC236}">
                    <a16:creationId xmlns:a16="http://schemas.microsoft.com/office/drawing/2014/main" id="{A3C0866D-3288-55AD-3AE2-673F8BF7C0EA}"/>
                  </a:ext>
                </a:extLst>
              </p14:cNvPr>
              <p14:cNvContentPartPr/>
              <p14:nvPr/>
            </p14:nvContentPartPr>
            <p14:xfrm>
              <a:off x="5323839" y="3931920"/>
              <a:ext cx="1275701" cy="20762"/>
            </p14:xfrm>
          </p:contentPart>
        </mc:Choice>
        <mc:Fallback xmlns="">
          <p:pic>
            <p:nvPicPr>
              <p:cNvPr id="7" name="Håndskrift 6">
                <a:extLst>
                  <a:ext uri="{FF2B5EF4-FFF2-40B4-BE49-F238E27FC236}">
                    <a16:creationId xmlns:a16="http://schemas.microsoft.com/office/drawing/2014/main" id="{A3C0866D-3288-55AD-3AE2-673F8BF7C0EA}"/>
                  </a:ext>
                </a:extLst>
              </p:cNvPr>
              <p:cNvPicPr/>
              <p:nvPr/>
            </p:nvPicPr>
            <p:blipFill>
              <a:blip r:embed="rId5"/>
              <a:stretch>
                <a:fillRect/>
              </a:stretch>
            </p:blipFill>
            <p:spPr>
              <a:xfrm>
                <a:off x="5269860" y="3826351"/>
                <a:ext cx="1383299" cy="231549"/>
              </a:xfrm>
              <a:prstGeom prst="rect">
                <a:avLst/>
              </a:prstGeom>
            </p:spPr>
          </p:pic>
        </mc:Fallback>
      </mc:AlternateContent>
    </p:spTree>
    <p:extLst>
      <p:ext uri="{BB962C8B-B14F-4D97-AF65-F5344CB8AC3E}">
        <p14:creationId xmlns:p14="http://schemas.microsoft.com/office/powerpoint/2010/main" val="291191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mn-lt"/>
              </a:rPr>
              <a:t>Main </a:t>
            </a:r>
            <a:r>
              <a:rPr lang="da-DK" err="1">
                <a:solidFill>
                  <a:schemeClr val="tx2"/>
                </a:solidFill>
                <a:latin typeface="+mn-lt"/>
              </a:rPr>
              <a:t>Economic</a:t>
            </a:r>
            <a:r>
              <a:rPr lang="da-DK" dirty="0">
                <a:solidFill>
                  <a:schemeClr val="tx2"/>
                </a:solidFill>
                <a:latin typeface="+mn-lt"/>
              </a:rPr>
              <a:t> </a:t>
            </a:r>
            <a:r>
              <a:rPr lang="da-DK" err="1">
                <a:solidFill>
                  <a:schemeClr val="tx2"/>
                </a:solidFill>
                <a:latin typeface="+mn-lt"/>
              </a:rPr>
              <a:t>Indicators</a:t>
            </a:r>
            <a:endParaRPr lang="da-DK">
              <a:solidFill>
                <a:schemeClr val="tx2"/>
              </a:solidFill>
              <a:latin typeface="+mn-lt"/>
              <a:cs typeface="Arial"/>
            </a:endParaRPr>
          </a:p>
        </p:txBody>
      </p:sp>
      <p:pic>
        <p:nvPicPr>
          <p:cNvPr id="4" name="Picture 3" descr="Et billede, der indeholder tekst, skærmbillede, nummer/tal, software&#10;&#10;Beskrivelsen er genereret automatisk"/>
          <p:cNvPicPr>
            <a:picLocks noChangeAspect="1"/>
          </p:cNvPicPr>
          <p:nvPr/>
        </p:nvPicPr>
        <p:blipFill>
          <a:blip r:embed="rId3"/>
          <a:stretch>
            <a:fillRect/>
          </a:stretch>
        </p:blipFill>
        <p:spPr>
          <a:xfrm>
            <a:off x="588671" y="1136577"/>
            <a:ext cx="9999562" cy="4668941"/>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Håndskrift 10">
                <a:extLst>
                  <a:ext uri="{FF2B5EF4-FFF2-40B4-BE49-F238E27FC236}">
                    <a16:creationId xmlns:a16="http://schemas.microsoft.com/office/drawing/2014/main" id="{198B4821-E123-3B9B-E834-40697E6DC1E1}"/>
                  </a:ext>
                </a:extLst>
              </p14:cNvPr>
              <p14:cNvContentPartPr/>
              <p14:nvPr/>
            </p14:nvContentPartPr>
            <p14:xfrm>
              <a:off x="2973247" y="2014385"/>
              <a:ext cx="368783" cy="25652"/>
            </p14:xfrm>
          </p:contentPart>
        </mc:Choice>
        <mc:Fallback xmlns="">
          <p:pic>
            <p:nvPicPr>
              <p:cNvPr id="11" name="Håndskrift 10">
                <a:extLst>
                  <a:ext uri="{FF2B5EF4-FFF2-40B4-BE49-F238E27FC236}">
                    <a16:creationId xmlns:a16="http://schemas.microsoft.com/office/drawing/2014/main" id="{198B4821-E123-3B9B-E834-40697E6DC1E1}"/>
                  </a:ext>
                </a:extLst>
              </p:cNvPr>
              <p:cNvPicPr/>
              <p:nvPr/>
            </p:nvPicPr>
            <p:blipFill>
              <a:blip r:embed="rId5"/>
              <a:stretch>
                <a:fillRect/>
              </a:stretch>
            </p:blipFill>
            <p:spPr>
              <a:xfrm>
                <a:off x="2919639" y="1907858"/>
                <a:ext cx="476360" cy="2390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Håndskrift 11">
                <a:extLst>
                  <a:ext uri="{FF2B5EF4-FFF2-40B4-BE49-F238E27FC236}">
                    <a16:creationId xmlns:a16="http://schemas.microsoft.com/office/drawing/2014/main" id="{A49A4D7A-8942-FFBD-2533-3F2DE96D8B85}"/>
                  </a:ext>
                </a:extLst>
              </p14:cNvPr>
              <p14:cNvContentPartPr/>
              <p14:nvPr/>
            </p14:nvContentPartPr>
            <p14:xfrm>
              <a:off x="3735247" y="2040038"/>
              <a:ext cx="211128" cy="12056"/>
            </p14:xfrm>
          </p:contentPart>
        </mc:Choice>
        <mc:Fallback xmlns="">
          <p:pic>
            <p:nvPicPr>
              <p:cNvPr id="12" name="Håndskrift 11">
                <a:extLst>
                  <a:ext uri="{FF2B5EF4-FFF2-40B4-BE49-F238E27FC236}">
                    <a16:creationId xmlns:a16="http://schemas.microsoft.com/office/drawing/2014/main" id="{A49A4D7A-8942-FFBD-2533-3F2DE96D8B85}"/>
                  </a:ext>
                </a:extLst>
              </p:cNvPr>
              <p:cNvPicPr/>
              <p:nvPr/>
            </p:nvPicPr>
            <p:blipFill>
              <a:blip r:embed="rId7"/>
              <a:stretch>
                <a:fillRect/>
              </a:stretch>
            </p:blipFill>
            <p:spPr>
              <a:xfrm>
                <a:off x="3681656" y="-1576762"/>
                <a:ext cx="318670" cy="7233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Håndskrift 13">
                <a:extLst>
                  <a:ext uri="{FF2B5EF4-FFF2-40B4-BE49-F238E27FC236}">
                    <a16:creationId xmlns:a16="http://schemas.microsoft.com/office/drawing/2014/main" id="{7D04DC1C-27F7-2344-48D3-D0934D6756EE}"/>
                  </a:ext>
                </a:extLst>
              </p14:cNvPr>
              <p14:cNvContentPartPr/>
              <p14:nvPr/>
            </p14:nvContentPartPr>
            <p14:xfrm>
              <a:off x="5191728" y="1972120"/>
              <a:ext cx="635136" cy="29842"/>
            </p14:xfrm>
          </p:contentPart>
        </mc:Choice>
        <mc:Fallback xmlns="">
          <p:pic>
            <p:nvPicPr>
              <p:cNvPr id="14" name="Håndskrift 13">
                <a:extLst>
                  <a:ext uri="{FF2B5EF4-FFF2-40B4-BE49-F238E27FC236}">
                    <a16:creationId xmlns:a16="http://schemas.microsoft.com/office/drawing/2014/main" id="{7D04DC1C-27F7-2344-48D3-D0934D6756EE}"/>
                  </a:ext>
                </a:extLst>
              </p:cNvPr>
              <p:cNvPicPr/>
              <p:nvPr/>
            </p:nvPicPr>
            <p:blipFill>
              <a:blip r:embed="rId9"/>
              <a:stretch>
                <a:fillRect/>
              </a:stretch>
            </p:blipFill>
            <p:spPr>
              <a:xfrm>
                <a:off x="5138110" y="1865541"/>
                <a:ext cx="742731" cy="2426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Håndskrift 26">
                <a:extLst>
                  <a:ext uri="{FF2B5EF4-FFF2-40B4-BE49-F238E27FC236}">
                    <a16:creationId xmlns:a16="http://schemas.microsoft.com/office/drawing/2014/main" id="{72DC5FD3-A5E0-815A-0313-23684A7EDBCC}"/>
                  </a:ext>
                </a:extLst>
              </p14:cNvPr>
              <p14:cNvContentPartPr/>
              <p14:nvPr/>
            </p14:nvContentPartPr>
            <p14:xfrm>
              <a:off x="12503070" y="3756950"/>
              <a:ext cx="12056" cy="12056"/>
            </p14:xfrm>
          </p:contentPart>
        </mc:Choice>
        <mc:Fallback xmlns="">
          <p:pic>
            <p:nvPicPr>
              <p:cNvPr id="27" name="Håndskrift 26">
                <a:extLst>
                  <a:ext uri="{FF2B5EF4-FFF2-40B4-BE49-F238E27FC236}">
                    <a16:creationId xmlns:a16="http://schemas.microsoft.com/office/drawing/2014/main" id="{72DC5FD3-A5E0-815A-0313-23684A7EDBCC}"/>
                  </a:ext>
                </a:extLst>
              </p:cNvPr>
              <p:cNvPicPr/>
              <p:nvPr/>
            </p:nvPicPr>
            <p:blipFill>
              <a:blip r:embed="rId11"/>
              <a:stretch>
                <a:fillRect/>
              </a:stretch>
            </p:blipFill>
            <p:spPr>
              <a:xfrm>
                <a:off x="10694670" y="152206"/>
                <a:ext cx="3616800" cy="723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Håndskrift 27">
                <a:extLst>
                  <a:ext uri="{FF2B5EF4-FFF2-40B4-BE49-F238E27FC236}">
                    <a16:creationId xmlns:a16="http://schemas.microsoft.com/office/drawing/2014/main" id="{34F26EFF-C9C5-1C77-0843-0FDDCF0C6293}"/>
                  </a:ext>
                </a:extLst>
              </p14:cNvPr>
              <p14:cNvContentPartPr/>
              <p14:nvPr/>
            </p14:nvContentPartPr>
            <p14:xfrm>
              <a:off x="4246461" y="1760450"/>
              <a:ext cx="55547" cy="12056"/>
            </p14:xfrm>
          </p:contentPart>
        </mc:Choice>
        <mc:Fallback xmlns="">
          <p:pic>
            <p:nvPicPr>
              <p:cNvPr id="28" name="Håndskrift 27">
                <a:extLst>
                  <a:ext uri="{FF2B5EF4-FFF2-40B4-BE49-F238E27FC236}">
                    <a16:creationId xmlns:a16="http://schemas.microsoft.com/office/drawing/2014/main" id="{34F26EFF-C9C5-1C77-0843-0FDDCF0C6293}"/>
                  </a:ext>
                </a:extLst>
              </p:cNvPr>
              <p:cNvPicPr/>
              <p:nvPr/>
            </p:nvPicPr>
            <p:blipFill>
              <a:blip r:embed="rId13"/>
              <a:stretch>
                <a:fillRect/>
              </a:stretch>
            </p:blipFill>
            <p:spPr>
              <a:xfrm>
                <a:off x="4193064" y="1626941"/>
                <a:ext cx="162699" cy="2795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Håndskrift 28">
                <a:extLst>
                  <a:ext uri="{FF2B5EF4-FFF2-40B4-BE49-F238E27FC236}">
                    <a16:creationId xmlns:a16="http://schemas.microsoft.com/office/drawing/2014/main" id="{06E67494-DE2A-A4A5-A16F-86B1472C4FA1}"/>
                  </a:ext>
                </a:extLst>
              </p14:cNvPr>
              <p14:cNvContentPartPr/>
              <p14:nvPr/>
            </p14:nvContentPartPr>
            <p14:xfrm>
              <a:off x="12474133" y="3293962"/>
              <a:ext cx="12056" cy="12056"/>
            </p14:xfrm>
          </p:contentPart>
        </mc:Choice>
        <mc:Fallback xmlns="">
          <p:pic>
            <p:nvPicPr>
              <p:cNvPr id="29" name="Håndskrift 28">
                <a:extLst>
                  <a:ext uri="{FF2B5EF4-FFF2-40B4-BE49-F238E27FC236}">
                    <a16:creationId xmlns:a16="http://schemas.microsoft.com/office/drawing/2014/main" id="{06E67494-DE2A-A4A5-A16F-86B1472C4FA1}"/>
                  </a:ext>
                </a:extLst>
              </p:cNvPr>
              <p:cNvPicPr/>
              <p:nvPr/>
            </p:nvPicPr>
            <p:blipFill>
              <a:blip r:embed="rId11"/>
              <a:stretch>
                <a:fillRect/>
              </a:stretch>
            </p:blipFill>
            <p:spPr>
              <a:xfrm>
                <a:off x="10677789" y="-310782"/>
                <a:ext cx="3616800" cy="7233600"/>
              </a:xfrm>
              <a:prstGeom prst="rect">
                <a:avLst/>
              </a:prstGeom>
            </p:spPr>
          </p:pic>
        </mc:Fallback>
      </mc:AlternateContent>
    </p:spTree>
    <p:extLst>
      <p:ext uri="{BB962C8B-B14F-4D97-AF65-F5344CB8AC3E}">
        <p14:creationId xmlns:p14="http://schemas.microsoft.com/office/powerpoint/2010/main" val="1104640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4000" dirty="0">
                <a:solidFill>
                  <a:schemeClr val="tx2"/>
                </a:solidFill>
                <a:latin typeface="+mn-lt"/>
              </a:rPr>
              <a:t>Main </a:t>
            </a:r>
            <a:r>
              <a:rPr lang="da-DK" sz="4000" err="1">
                <a:solidFill>
                  <a:schemeClr val="tx2"/>
                </a:solidFill>
                <a:latin typeface="+mn-lt"/>
              </a:rPr>
              <a:t>Economic</a:t>
            </a:r>
            <a:r>
              <a:rPr lang="da-DK" sz="4000" dirty="0">
                <a:solidFill>
                  <a:schemeClr val="tx2"/>
                </a:solidFill>
                <a:latin typeface="+mn-lt"/>
              </a:rPr>
              <a:t> </a:t>
            </a:r>
            <a:r>
              <a:rPr lang="da-DK" sz="4000" err="1">
                <a:solidFill>
                  <a:schemeClr val="tx2"/>
                </a:solidFill>
                <a:latin typeface="+mn-lt"/>
              </a:rPr>
              <a:t>Indicators</a:t>
            </a:r>
            <a:r>
              <a:rPr lang="da-DK" sz="4000" dirty="0">
                <a:solidFill>
                  <a:schemeClr val="tx2"/>
                </a:solidFill>
                <a:latin typeface="+mn-lt"/>
              </a:rPr>
              <a:t> - </a:t>
            </a:r>
            <a:r>
              <a:rPr lang="da-DK" sz="4000" err="1">
                <a:solidFill>
                  <a:schemeClr val="tx2"/>
                </a:solidFill>
                <a:latin typeface="+mn-lt"/>
              </a:rPr>
              <a:t>customise</a:t>
            </a:r>
            <a:endParaRPr lang="da-DK" sz="4000">
              <a:solidFill>
                <a:schemeClr val="tx2"/>
              </a:solidFill>
              <a:latin typeface="+mn-lt"/>
              <a:cs typeface="Arial"/>
            </a:endParaRPr>
          </a:p>
        </p:txBody>
      </p:sp>
      <p:pic>
        <p:nvPicPr>
          <p:cNvPr id="4" name="Picture 3" descr="Et billede, der indeholder tekst, skærmbillede, software, Webside&#10;&#10;Beskrivelsen er genereret automatisk"/>
          <p:cNvPicPr>
            <a:picLocks noChangeAspect="1"/>
          </p:cNvPicPr>
          <p:nvPr/>
        </p:nvPicPr>
        <p:blipFill>
          <a:blip r:embed="rId3"/>
          <a:stretch>
            <a:fillRect/>
          </a:stretch>
        </p:blipFill>
        <p:spPr>
          <a:xfrm>
            <a:off x="1197424" y="1136577"/>
            <a:ext cx="8782056" cy="4668941"/>
          </a:xfrm>
          <a:prstGeom prst="rect">
            <a:avLst/>
          </a:prstGeom>
        </p:spPr>
      </p:pic>
    </p:spTree>
    <p:extLst>
      <p:ext uri="{BB962C8B-B14F-4D97-AF65-F5344CB8AC3E}">
        <p14:creationId xmlns:p14="http://schemas.microsoft.com/office/powerpoint/2010/main" val="2490286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chemeClr val="tx2"/>
                </a:solidFill>
                <a:latin typeface="+mn-lt"/>
                <a:cs typeface="Arial"/>
              </a:rPr>
              <a:t>OECD.Stat</a:t>
            </a:r>
            <a:endParaRPr lang="en-US">
              <a:solidFill>
                <a:schemeClr val="tx2"/>
              </a:solidFill>
              <a:latin typeface="+mn-lt"/>
              <a:cs typeface="Arial"/>
            </a:endParaRPr>
          </a:p>
        </p:txBody>
      </p:sp>
      <p:pic>
        <p:nvPicPr>
          <p:cNvPr id="6" name="Billede 5" descr="Et billede, der indeholder tekst, skærmbillede, nummer/tal, software&#10;&#10;Beskrivelsen er genereret automatisk">
            <a:extLst>
              <a:ext uri="{FF2B5EF4-FFF2-40B4-BE49-F238E27FC236}">
                <a16:creationId xmlns:a16="http://schemas.microsoft.com/office/drawing/2014/main" id="{2E818757-CA4C-035B-61D9-935F30DC3488}"/>
              </a:ext>
            </a:extLst>
          </p:cNvPr>
          <p:cNvPicPr>
            <a:picLocks noChangeAspect="1"/>
          </p:cNvPicPr>
          <p:nvPr/>
        </p:nvPicPr>
        <p:blipFill>
          <a:blip r:embed="rId3"/>
          <a:stretch>
            <a:fillRect/>
          </a:stretch>
        </p:blipFill>
        <p:spPr>
          <a:xfrm>
            <a:off x="1010856" y="1278718"/>
            <a:ext cx="8327984" cy="4589931"/>
          </a:xfrm>
          <a:prstGeom prst="rect">
            <a:avLst/>
          </a:prstGeom>
        </p:spPr>
      </p:pic>
    </p:spTree>
    <p:extLst>
      <p:ext uri="{BB962C8B-B14F-4D97-AF65-F5344CB8AC3E}">
        <p14:creationId xmlns:p14="http://schemas.microsoft.com/office/powerpoint/2010/main" val="1880873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da-DK" dirty="0">
                <a:solidFill>
                  <a:schemeClr val="tx2"/>
                </a:solidFill>
                <a:latin typeface="+mn-lt"/>
              </a:rPr>
              <a:t>Varedeklarationer/Metadata</a:t>
            </a:r>
            <a:r>
              <a:rPr lang="da-DK" b="0" kern="1200" cap="none" dirty="0">
                <a:solidFill>
                  <a:schemeClr val="tx2"/>
                </a:solidFill>
                <a:latin typeface="+mn-lt"/>
              </a:rPr>
              <a:t>	</a:t>
            </a:r>
            <a:endParaRPr lang="da-DK" dirty="0">
              <a:latin typeface="+mn-lt"/>
            </a:endParaRPr>
          </a:p>
        </p:txBody>
      </p:sp>
      <p:sp>
        <p:nvSpPr>
          <p:cNvPr id="3" name="Text Placeholder 2"/>
          <p:cNvSpPr>
            <a:spLocks noGrp="1"/>
          </p:cNvSpPr>
          <p:nvPr>
            <p:ph type="body" sz="quarter" idx="4294967295"/>
          </p:nvPr>
        </p:nvSpPr>
        <p:spPr>
          <a:xfrm>
            <a:off x="462641" y="1412776"/>
            <a:ext cx="11265132" cy="4104779"/>
          </a:xfrm>
          <a:prstGeom prst="rect">
            <a:avLst/>
          </a:prstGeom>
        </p:spPr>
        <p:txBody>
          <a:bodyPr/>
          <a:lstStyle/>
          <a:p>
            <a:pPr marL="365751" indent="-365751">
              <a:lnSpc>
                <a:spcPct val="100000"/>
              </a:lnSpc>
              <a:spcBef>
                <a:spcPts val="773"/>
              </a:spcBef>
              <a:buClr>
                <a:schemeClr val="accent1"/>
              </a:buClr>
              <a:buSzPct val="85000"/>
              <a:buFont typeface="Wingdings 2"/>
              <a:buChar char=""/>
              <a:defRPr/>
            </a:pPr>
            <a:r>
              <a:rPr lang="da-DK" b="1" kern="1200" dirty="0">
                <a:solidFill>
                  <a:schemeClr val="tx1"/>
                </a:solidFill>
              </a:rPr>
              <a:t>Hvorfor: </a:t>
            </a:r>
            <a:r>
              <a:rPr lang="da-DK" kern="1200" dirty="0">
                <a:solidFill>
                  <a:schemeClr val="tx1"/>
                </a:solidFill>
              </a:rPr>
              <a:t>Får definitioner og principper omkring opgørelse og indsamling af statistikken.</a:t>
            </a:r>
            <a:endParaRPr lang="da-DK" b="1" kern="1200" dirty="0">
              <a:solidFill>
                <a:schemeClr val="tx1"/>
              </a:solidFill>
            </a:endParaRPr>
          </a:p>
          <a:p>
            <a:pPr marL="365751" indent="-365751">
              <a:lnSpc>
                <a:spcPct val="100000"/>
              </a:lnSpc>
              <a:spcBef>
                <a:spcPts val="773"/>
              </a:spcBef>
              <a:buClr>
                <a:schemeClr val="accent1"/>
              </a:buClr>
              <a:buSzPct val="85000"/>
              <a:buFont typeface="Wingdings 2"/>
              <a:buChar char=""/>
              <a:defRPr/>
            </a:pPr>
            <a:r>
              <a:rPr lang="da-DK" b="1" kern="1200" dirty="0">
                <a:solidFill>
                  <a:schemeClr val="tx1"/>
                </a:solidFill>
              </a:rPr>
              <a:t>Hvordan:</a:t>
            </a:r>
          </a:p>
          <a:p>
            <a:pPr marL="365751" lvl="2" indent="-365751">
              <a:lnSpc>
                <a:spcPct val="100000"/>
              </a:lnSpc>
              <a:spcBef>
                <a:spcPts val="773"/>
              </a:spcBef>
              <a:buClr>
                <a:schemeClr val="accent1"/>
              </a:buClr>
              <a:buSzPct val="85000"/>
              <a:buFont typeface="Wingdings 2"/>
              <a:buChar char=""/>
              <a:defRPr/>
            </a:pPr>
            <a:r>
              <a:rPr lang="da-DK" kern="1200" dirty="0">
                <a:solidFill>
                  <a:schemeClr val="tx1"/>
                </a:solidFill>
              </a:rPr>
              <a:t>Danmarks Statistik: Ved tabeller information-faneblad eller </a:t>
            </a:r>
            <a:r>
              <a:rPr lang="da-DK" dirty="0"/>
              <a:t>I-logo         </a:t>
            </a:r>
            <a:r>
              <a:rPr lang="da-DK" kern="1200" dirty="0">
                <a:solidFill>
                  <a:schemeClr val="tx1"/>
                </a:solidFill>
              </a:rPr>
              <a:t/>
            </a:r>
            <a:br>
              <a:rPr lang="da-DK" kern="1200" dirty="0">
                <a:solidFill>
                  <a:schemeClr val="tx1"/>
                </a:solidFill>
              </a:rPr>
            </a:br>
            <a:endParaRPr lang="da-DK" kern="1200" dirty="0">
              <a:solidFill>
                <a:schemeClr val="tx1"/>
              </a:solidFill>
            </a:endParaRPr>
          </a:p>
          <a:p>
            <a:pPr marL="365751" lvl="2" indent="-365751">
              <a:lnSpc>
                <a:spcPct val="100000"/>
              </a:lnSpc>
              <a:spcBef>
                <a:spcPts val="773"/>
              </a:spcBef>
              <a:buClr>
                <a:schemeClr val="accent1"/>
              </a:buClr>
              <a:buSzPct val="85000"/>
              <a:buFont typeface="Wingdings 2"/>
              <a:buChar char=""/>
              <a:defRPr/>
            </a:pPr>
            <a:r>
              <a:rPr lang="da-DK" kern="1200" dirty="0">
                <a:solidFill>
                  <a:schemeClr val="tx1"/>
                </a:solidFill>
              </a:rPr>
              <a:t>Eurostat: Ved tabeller </a:t>
            </a:r>
            <a:br>
              <a:rPr lang="da-DK" kern="1200" dirty="0">
                <a:solidFill>
                  <a:schemeClr val="tx1"/>
                </a:solidFill>
              </a:rPr>
            </a:br>
            <a:endParaRPr lang="da-DK" kern="1200" dirty="0">
              <a:solidFill>
                <a:schemeClr val="tx1"/>
              </a:solidFill>
            </a:endParaRPr>
          </a:p>
          <a:p>
            <a:pPr marL="365751" lvl="2" indent="-365751">
              <a:lnSpc>
                <a:spcPct val="100000"/>
              </a:lnSpc>
              <a:spcBef>
                <a:spcPts val="773"/>
              </a:spcBef>
              <a:buClr>
                <a:schemeClr val="accent1"/>
              </a:buClr>
              <a:buSzPct val="85000"/>
              <a:buFont typeface="Wingdings 2"/>
              <a:buChar char=""/>
              <a:defRPr/>
            </a:pPr>
            <a:r>
              <a:rPr lang="da-DK" kern="1200" dirty="0">
                <a:solidFill>
                  <a:schemeClr val="tx1"/>
                </a:solidFill>
              </a:rPr>
              <a:t>OECD </a:t>
            </a:r>
            <a:r>
              <a:rPr lang="da-DK" kern="1200" dirty="0" err="1">
                <a:solidFill>
                  <a:schemeClr val="tx1"/>
                </a:solidFill>
              </a:rPr>
              <a:t>iLibrary</a:t>
            </a:r>
            <a:r>
              <a:rPr lang="da-DK" kern="1200" dirty="0">
                <a:solidFill>
                  <a:schemeClr val="tx1"/>
                </a:solidFill>
              </a:rPr>
              <a:t>: Ved Databaser </a:t>
            </a:r>
            <a:br>
              <a:rPr lang="da-DK" kern="1200" dirty="0">
                <a:solidFill>
                  <a:schemeClr val="tx1"/>
                </a:solidFill>
              </a:rPr>
            </a:br>
            <a:endParaRPr lang="da-DK" kern="1200" dirty="0">
              <a:solidFill>
                <a:schemeClr val="tx1"/>
              </a:solidFill>
            </a:endParaRPr>
          </a:p>
          <a:p>
            <a:pPr marL="0" lvl="2" indent="0">
              <a:lnSpc>
                <a:spcPct val="100000"/>
              </a:lnSpc>
              <a:spcBef>
                <a:spcPts val="773"/>
              </a:spcBef>
              <a:buClr>
                <a:schemeClr val="accent1"/>
              </a:buClr>
              <a:buSzPct val="85000"/>
              <a:buNone/>
              <a:defRPr/>
            </a:pPr>
            <a:endParaRPr lang="da-DK" sz="533" dirty="0"/>
          </a:p>
          <a:p>
            <a:pPr marL="0" lvl="2" indent="0">
              <a:lnSpc>
                <a:spcPct val="100000"/>
              </a:lnSpc>
              <a:spcBef>
                <a:spcPts val="773"/>
              </a:spcBef>
              <a:buClr>
                <a:schemeClr val="accent1"/>
              </a:buClr>
              <a:buSzPct val="85000"/>
              <a:buNone/>
              <a:defRPr/>
            </a:pPr>
            <a:r>
              <a:rPr lang="da-DK" sz="2400" b="1" dirty="0"/>
              <a:t>Vigtigt i forhold til dokumentation!</a:t>
            </a:r>
          </a:p>
        </p:txBody>
      </p:sp>
      <p:pic>
        <p:nvPicPr>
          <p:cNvPr id="4" name="Picture 3"/>
          <p:cNvPicPr>
            <a:picLocks noChangeAspect="1"/>
          </p:cNvPicPr>
          <p:nvPr/>
        </p:nvPicPr>
        <p:blipFill>
          <a:blip r:embed="rId3"/>
          <a:stretch>
            <a:fillRect/>
          </a:stretch>
        </p:blipFill>
        <p:spPr>
          <a:xfrm>
            <a:off x="3481563" y="2361535"/>
            <a:ext cx="1952625" cy="476250"/>
          </a:xfrm>
          <a:prstGeom prst="rect">
            <a:avLst/>
          </a:prstGeom>
        </p:spPr>
      </p:pic>
      <p:pic>
        <p:nvPicPr>
          <p:cNvPr id="7" name="Picture 6"/>
          <p:cNvPicPr>
            <a:picLocks noChangeAspect="1"/>
          </p:cNvPicPr>
          <p:nvPr/>
        </p:nvPicPr>
        <p:blipFill>
          <a:blip r:embed="rId4"/>
          <a:stretch>
            <a:fillRect/>
          </a:stretch>
        </p:blipFill>
        <p:spPr>
          <a:xfrm>
            <a:off x="3717408" y="2919190"/>
            <a:ext cx="1638300" cy="466725"/>
          </a:xfrm>
          <a:prstGeom prst="rect">
            <a:avLst/>
          </a:prstGeom>
        </p:spPr>
      </p:pic>
    </p:spTree>
    <p:extLst>
      <p:ext uri="{BB962C8B-B14F-4D97-AF65-F5344CB8AC3E}">
        <p14:creationId xmlns:p14="http://schemas.microsoft.com/office/powerpoint/2010/main" val="3588710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da-DK" dirty="0">
                <a:solidFill>
                  <a:schemeClr val="tx2"/>
                </a:solidFill>
                <a:latin typeface="+mn-lt"/>
              </a:rPr>
              <a:t>Henvisning til tabeller</a:t>
            </a:r>
            <a:r>
              <a:rPr lang="da-DK" b="0" kern="1200" cap="none" dirty="0">
                <a:solidFill>
                  <a:schemeClr val="tx2"/>
                </a:solidFill>
                <a:latin typeface="+mn-lt"/>
              </a:rPr>
              <a:t>	</a:t>
            </a:r>
            <a:endParaRPr lang="da-DK" dirty="0">
              <a:latin typeface="+mn-lt"/>
            </a:endParaRPr>
          </a:p>
        </p:txBody>
      </p:sp>
      <p:sp>
        <p:nvSpPr>
          <p:cNvPr id="3" name="Text Placeholder 2"/>
          <p:cNvSpPr>
            <a:spLocks noGrp="1"/>
          </p:cNvSpPr>
          <p:nvPr>
            <p:ph type="body" sz="quarter" idx="4294967295"/>
          </p:nvPr>
        </p:nvSpPr>
        <p:spPr>
          <a:xfrm>
            <a:off x="462641" y="1412777"/>
            <a:ext cx="11261576" cy="3268708"/>
          </a:xfrm>
          <a:prstGeom prst="rect">
            <a:avLst/>
          </a:prstGeom>
        </p:spPr>
        <p:txBody>
          <a:bodyPr/>
          <a:lstStyle/>
          <a:p>
            <a:pPr marL="0" indent="0">
              <a:lnSpc>
                <a:spcPct val="100000"/>
              </a:lnSpc>
              <a:spcBef>
                <a:spcPts val="773"/>
              </a:spcBef>
              <a:buClr>
                <a:schemeClr val="accent1"/>
              </a:buClr>
              <a:buSzPct val="85000"/>
              <a:buNone/>
              <a:defRPr/>
            </a:pPr>
            <a:r>
              <a:rPr lang="da-DK" sz="2400" b="1" dirty="0"/>
              <a:t>DST:</a:t>
            </a:r>
          </a:p>
          <a:p>
            <a:pPr marL="0" indent="0">
              <a:lnSpc>
                <a:spcPct val="100000"/>
              </a:lnSpc>
              <a:spcBef>
                <a:spcPts val="773"/>
              </a:spcBef>
              <a:buClr>
                <a:schemeClr val="accent1"/>
              </a:buClr>
              <a:buSzPct val="85000"/>
              <a:buNone/>
              <a:defRPr/>
            </a:pPr>
            <a:endParaRPr lang="da-DK" sz="2400" b="1" dirty="0"/>
          </a:p>
          <a:p>
            <a:pPr marL="0" indent="0">
              <a:lnSpc>
                <a:spcPct val="100000"/>
              </a:lnSpc>
              <a:spcBef>
                <a:spcPts val="773"/>
              </a:spcBef>
              <a:buClr>
                <a:schemeClr val="accent1"/>
              </a:buClr>
              <a:buSzPct val="85000"/>
              <a:buNone/>
              <a:defRPr/>
            </a:pPr>
            <a:endParaRPr lang="da-DK" sz="2400" b="1" dirty="0"/>
          </a:p>
          <a:p>
            <a:pPr marL="0" indent="0">
              <a:lnSpc>
                <a:spcPct val="100000"/>
              </a:lnSpc>
              <a:spcBef>
                <a:spcPts val="773"/>
              </a:spcBef>
              <a:buClr>
                <a:schemeClr val="accent1"/>
              </a:buClr>
              <a:buSzPct val="85000"/>
              <a:buNone/>
              <a:defRPr/>
            </a:pPr>
            <a:r>
              <a:rPr lang="da-DK" sz="2400" b="1" dirty="0"/>
              <a:t>Eurostat:</a:t>
            </a:r>
          </a:p>
          <a:p>
            <a:pPr marL="0" indent="0">
              <a:lnSpc>
                <a:spcPct val="100000"/>
              </a:lnSpc>
              <a:spcBef>
                <a:spcPts val="773"/>
              </a:spcBef>
              <a:buClr>
                <a:schemeClr val="accent1"/>
              </a:buClr>
              <a:buSzPct val="85000"/>
              <a:buNone/>
              <a:defRPr/>
            </a:pPr>
            <a:endParaRPr lang="da-DK" sz="2400" b="1" dirty="0"/>
          </a:p>
          <a:p>
            <a:pPr marL="0" indent="0">
              <a:lnSpc>
                <a:spcPct val="100000"/>
              </a:lnSpc>
              <a:spcBef>
                <a:spcPts val="773"/>
              </a:spcBef>
              <a:buClr>
                <a:schemeClr val="accent1"/>
              </a:buClr>
              <a:buSzPct val="85000"/>
              <a:buNone/>
              <a:defRPr/>
            </a:pPr>
            <a:endParaRPr lang="da-DK" sz="2400" b="1" dirty="0"/>
          </a:p>
          <a:p>
            <a:pPr marL="0" indent="0">
              <a:lnSpc>
                <a:spcPct val="100000"/>
              </a:lnSpc>
              <a:spcBef>
                <a:spcPts val="773"/>
              </a:spcBef>
              <a:buClr>
                <a:schemeClr val="accent1"/>
              </a:buClr>
              <a:buSzPct val="85000"/>
              <a:buNone/>
              <a:defRPr/>
            </a:pPr>
            <a:r>
              <a:rPr lang="da-DK" sz="2400" b="1" dirty="0"/>
              <a:t>OECD:  </a:t>
            </a:r>
          </a:p>
        </p:txBody>
      </p:sp>
      <p:pic>
        <p:nvPicPr>
          <p:cNvPr id="4" name="Picture 3"/>
          <p:cNvPicPr>
            <a:picLocks noChangeAspect="1"/>
          </p:cNvPicPr>
          <p:nvPr/>
        </p:nvPicPr>
        <p:blipFill>
          <a:blip r:embed="rId3"/>
          <a:stretch>
            <a:fillRect/>
          </a:stretch>
        </p:blipFill>
        <p:spPr>
          <a:xfrm>
            <a:off x="1823525" y="1172750"/>
            <a:ext cx="4546600" cy="1079500"/>
          </a:xfrm>
          <a:prstGeom prst="rect">
            <a:avLst/>
          </a:prstGeom>
        </p:spPr>
      </p:pic>
      <p:pic>
        <p:nvPicPr>
          <p:cNvPr id="7" name="Picture 6"/>
          <p:cNvPicPr>
            <a:picLocks noChangeAspect="1"/>
          </p:cNvPicPr>
          <p:nvPr/>
        </p:nvPicPr>
        <p:blipFill>
          <a:blip r:embed="rId4"/>
          <a:stretch>
            <a:fillRect/>
          </a:stretch>
        </p:blipFill>
        <p:spPr>
          <a:xfrm>
            <a:off x="1846055" y="2717789"/>
            <a:ext cx="8498300" cy="778075"/>
          </a:xfrm>
          <a:prstGeom prst="rect">
            <a:avLst/>
          </a:prstGeom>
        </p:spPr>
      </p:pic>
      <p:pic>
        <p:nvPicPr>
          <p:cNvPr id="8" name="Picture 7"/>
          <p:cNvPicPr>
            <a:picLocks noChangeAspect="1"/>
          </p:cNvPicPr>
          <p:nvPr/>
        </p:nvPicPr>
        <p:blipFill>
          <a:blip r:embed="rId5"/>
          <a:stretch>
            <a:fillRect/>
          </a:stretch>
        </p:blipFill>
        <p:spPr>
          <a:xfrm>
            <a:off x="1823525" y="3971591"/>
            <a:ext cx="7378700" cy="927100"/>
          </a:xfrm>
          <a:prstGeom prst="rect">
            <a:avLst/>
          </a:prstGeom>
        </p:spPr>
      </p:pic>
      <p:cxnSp>
        <p:nvCxnSpPr>
          <p:cNvPr id="14" name="Straight Arrow Connector 13"/>
          <p:cNvCxnSpPr/>
          <p:nvPr/>
        </p:nvCxnSpPr>
        <p:spPr bwMode="auto">
          <a:xfrm flipH="1">
            <a:off x="9000213" y="4123118"/>
            <a:ext cx="1152128" cy="480053"/>
          </a:xfrm>
          <a:prstGeom prst="straightConnector1">
            <a:avLst/>
          </a:prstGeom>
          <a:ln w="762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5" name="Tekstfelt 4"/>
          <p:cNvSpPr txBox="1"/>
          <p:nvPr/>
        </p:nvSpPr>
        <p:spPr>
          <a:xfrm>
            <a:off x="7232406" y="490135"/>
            <a:ext cx="4687742" cy="1870897"/>
          </a:xfrm>
          <a:prstGeom prst="rect">
            <a:avLst/>
          </a:prstGeom>
          <a:noFill/>
        </p:spPr>
        <p:txBody>
          <a:bodyPr wrap="square" lIns="0" tIns="0" rIns="0" bIns="0" rtlCol="0">
            <a:spAutoFit/>
          </a:bodyPr>
          <a:lstStyle/>
          <a:p>
            <a:pPr algn="ctr">
              <a:lnSpc>
                <a:spcPct val="95000"/>
              </a:lnSpc>
            </a:pPr>
            <a:r>
              <a:rPr lang="da-DK" sz="2133" dirty="0"/>
              <a:t>Se beskrivelser her:</a:t>
            </a:r>
          </a:p>
          <a:p>
            <a:pPr algn="ctr">
              <a:lnSpc>
                <a:spcPct val="95000"/>
              </a:lnSpc>
            </a:pPr>
            <a:r>
              <a:rPr lang="da-DK" sz="2133" dirty="0">
                <a:hlinkClick r:id="rId6"/>
              </a:rPr>
              <a:t>https://www.dst.dk/da/statistik/brug-statistikken/kildeangivelse</a:t>
            </a:r>
            <a:endParaRPr lang="da-DK" sz="2133" dirty="0"/>
          </a:p>
          <a:p>
            <a:pPr algn="ctr">
              <a:lnSpc>
                <a:spcPct val="95000"/>
              </a:lnSpc>
            </a:pPr>
            <a:endParaRPr lang="da-DK" sz="2133" dirty="0"/>
          </a:p>
          <a:p>
            <a:pPr algn="ctr">
              <a:lnSpc>
                <a:spcPct val="95000"/>
              </a:lnSpc>
            </a:pPr>
            <a:r>
              <a:rPr lang="da-DK" sz="2133" dirty="0">
                <a:hlinkClick r:id="rId7"/>
              </a:rPr>
              <a:t>https://library.au.dk/studerende/referencehaandtering/</a:t>
            </a:r>
            <a:r>
              <a:rPr lang="da-DK" sz="2133" dirty="0"/>
              <a:t> </a:t>
            </a:r>
          </a:p>
        </p:txBody>
      </p:sp>
      <p:cxnSp>
        <p:nvCxnSpPr>
          <p:cNvPr id="15" name="Straight Arrow Connector 14"/>
          <p:cNvCxnSpPr/>
          <p:nvPr/>
        </p:nvCxnSpPr>
        <p:spPr bwMode="auto">
          <a:xfrm flipH="1">
            <a:off x="10344355" y="2793080"/>
            <a:ext cx="1152128" cy="480053"/>
          </a:xfrm>
          <a:prstGeom prst="straightConnector1">
            <a:avLst/>
          </a:prstGeom>
          <a:ln w="762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bwMode="auto">
          <a:xfrm flipH="1">
            <a:off x="6578881" y="1412777"/>
            <a:ext cx="1152128" cy="480053"/>
          </a:xfrm>
          <a:prstGeom prst="straightConnector1">
            <a:avLst/>
          </a:prstGeom>
          <a:ln w="762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bwMode="auto">
          <a:xfrm flipH="1">
            <a:off x="6067527" y="2383878"/>
            <a:ext cx="1152128" cy="480053"/>
          </a:xfrm>
          <a:prstGeom prst="straightConnector1">
            <a:avLst/>
          </a:prstGeom>
          <a:ln w="762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bwMode="auto">
          <a:xfrm flipH="1">
            <a:off x="4851083" y="3795465"/>
            <a:ext cx="1152128" cy="480053"/>
          </a:xfrm>
          <a:prstGeom prst="straightConnector1">
            <a:avLst/>
          </a:prstGeom>
          <a:ln w="76200">
            <a:solidFill>
              <a:srgbClr val="FF0000"/>
            </a:solidFill>
            <a:headEnd type="none" w="med" len="med"/>
            <a:tailEnd type="triangle"/>
          </a:ln>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1823525" y="5147024"/>
            <a:ext cx="7338547" cy="307777"/>
          </a:xfrm>
          <a:prstGeom prst="rect">
            <a:avLst/>
          </a:prstGeom>
          <a:noFill/>
        </p:spPr>
        <p:txBody>
          <a:bodyPr wrap="none" lIns="0" tIns="0" rIns="0" bIns="0" rtlCol="0">
            <a:spAutoFit/>
          </a:bodyPr>
          <a:lstStyle/>
          <a:p>
            <a:r>
              <a:rPr lang="en-US" sz="2000" dirty="0" err="1"/>
              <a:t>Hvis</a:t>
            </a:r>
            <a:r>
              <a:rPr lang="en-US" sz="2000" dirty="0"/>
              <a:t> Cite this database </a:t>
            </a:r>
            <a:r>
              <a:rPr lang="en-US" sz="2000" dirty="0" err="1"/>
              <a:t>ikke</a:t>
            </a:r>
            <a:r>
              <a:rPr lang="en-US" sz="2000" dirty="0"/>
              <a:t> </a:t>
            </a:r>
            <a:r>
              <a:rPr lang="en-US" sz="2000" dirty="0" err="1"/>
              <a:t>er</a:t>
            </a:r>
            <a:r>
              <a:rPr lang="en-US" sz="2000" dirty="0"/>
              <a:t> </a:t>
            </a:r>
            <a:r>
              <a:rPr lang="en-US" sz="2000" dirty="0" err="1"/>
              <a:t>mulig</a:t>
            </a:r>
            <a:r>
              <a:rPr lang="en-US" sz="2000" dirty="0"/>
              <a:t> </a:t>
            </a:r>
            <a:r>
              <a:rPr lang="en-US" sz="2000" dirty="0" err="1"/>
              <a:t>angives</a:t>
            </a:r>
            <a:r>
              <a:rPr lang="en-US" sz="2000" dirty="0"/>
              <a:t> </a:t>
            </a:r>
            <a:r>
              <a:rPr lang="en-US" sz="2000" dirty="0" err="1"/>
              <a:t>navn</a:t>
            </a:r>
            <a:r>
              <a:rPr lang="en-US" sz="2000" dirty="0"/>
              <a:t> </a:t>
            </a:r>
            <a:r>
              <a:rPr lang="en-US" sz="2000" dirty="0" err="1"/>
              <a:t>på</a:t>
            </a:r>
            <a:r>
              <a:rPr lang="en-US" sz="2000" dirty="0"/>
              <a:t> </a:t>
            </a:r>
            <a:r>
              <a:rPr lang="en-US" sz="2000" dirty="0" err="1"/>
              <a:t>databasen</a:t>
            </a:r>
            <a:endParaRPr lang="da-DK" sz="2000" dirty="0" err="1"/>
          </a:p>
        </p:txBody>
      </p:sp>
    </p:spTree>
    <p:extLst>
      <p:ext uri="{BB962C8B-B14F-4D97-AF65-F5344CB8AC3E}">
        <p14:creationId xmlns:p14="http://schemas.microsoft.com/office/powerpoint/2010/main" val="1920738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da-DK" dirty="0">
                <a:solidFill>
                  <a:schemeClr val="tx2"/>
                </a:solidFill>
                <a:latin typeface="+mn-lt"/>
              </a:rPr>
              <a:t>Vareklassifikation/Nomenklatur</a:t>
            </a:r>
            <a:r>
              <a:rPr lang="da-DK" b="0" kern="1200" cap="none" dirty="0">
                <a:solidFill>
                  <a:schemeClr val="tx2"/>
                </a:solidFill>
                <a:latin typeface="+mn-lt"/>
              </a:rPr>
              <a:t>	</a:t>
            </a:r>
            <a:endParaRPr lang="da-DK" dirty="0">
              <a:latin typeface="+mn-lt"/>
            </a:endParaRPr>
          </a:p>
        </p:txBody>
      </p:sp>
      <p:sp>
        <p:nvSpPr>
          <p:cNvPr id="3" name="Text Placeholder 2"/>
          <p:cNvSpPr>
            <a:spLocks noGrp="1"/>
          </p:cNvSpPr>
          <p:nvPr>
            <p:ph type="body" sz="quarter" idx="4294967295"/>
          </p:nvPr>
        </p:nvSpPr>
        <p:spPr>
          <a:xfrm>
            <a:off x="462641" y="1268760"/>
            <a:ext cx="11265132" cy="4368485"/>
          </a:xfrm>
          <a:prstGeom prst="rect">
            <a:avLst/>
          </a:prstGeom>
        </p:spPr>
        <p:txBody>
          <a:bodyPr/>
          <a:lstStyle/>
          <a:p>
            <a:pPr marL="365751" indent="-365751">
              <a:lnSpc>
                <a:spcPct val="100000"/>
              </a:lnSpc>
              <a:spcBef>
                <a:spcPts val="773"/>
              </a:spcBef>
              <a:buClr>
                <a:schemeClr val="accent1"/>
              </a:buClr>
              <a:buSzPct val="85000"/>
              <a:buFont typeface="Wingdings 2"/>
              <a:buChar char=""/>
              <a:defRPr/>
            </a:pPr>
            <a:r>
              <a:rPr lang="da-DK" sz="2400" dirty="0"/>
              <a:t>Der er flere forskellige klassifikationer og overordnet er forskellen hvordan og hvor detaljeret (2, 4 ,6 eller 8 cifre) der ses på produktet og hvilke lande det dækker.</a:t>
            </a:r>
          </a:p>
          <a:p>
            <a:pPr marL="365751" indent="-365751">
              <a:lnSpc>
                <a:spcPct val="100000"/>
              </a:lnSpc>
              <a:spcBef>
                <a:spcPts val="773"/>
              </a:spcBef>
              <a:buClr>
                <a:schemeClr val="accent1"/>
              </a:buClr>
              <a:buSzPct val="85000"/>
              <a:buFont typeface="Wingdings 2"/>
              <a:buChar char=""/>
              <a:defRPr/>
            </a:pPr>
            <a:r>
              <a:rPr lang="da-DK" sz="2400" dirty="0"/>
              <a:t>Danmarks Statistik – information om:</a:t>
            </a:r>
          </a:p>
          <a:p>
            <a:pPr marL="0" lvl="1" indent="0">
              <a:lnSpc>
                <a:spcPct val="100000"/>
              </a:lnSpc>
              <a:spcBef>
                <a:spcPts val="773"/>
              </a:spcBef>
              <a:buClr>
                <a:schemeClr val="accent1"/>
              </a:buClr>
              <a:buSzPct val="85000"/>
              <a:buNone/>
              <a:defRPr/>
            </a:pPr>
            <a:r>
              <a:rPr lang="da-DK" sz="2400" dirty="0"/>
              <a:t>	</a:t>
            </a:r>
            <a:r>
              <a:rPr lang="en-US" sz="2400" b="1" dirty="0" err="1">
                <a:hlinkClick r:id="rId3"/>
              </a:rPr>
              <a:t>Internationale</a:t>
            </a:r>
            <a:r>
              <a:rPr lang="en-US" sz="2400" b="1" dirty="0">
                <a:hlinkClick r:id="rId3"/>
              </a:rPr>
              <a:t> </a:t>
            </a:r>
            <a:r>
              <a:rPr lang="en-US" sz="2400" b="1" dirty="0" err="1">
                <a:hlinkClick r:id="rId3"/>
              </a:rPr>
              <a:t>klassifikationer</a:t>
            </a:r>
            <a:endParaRPr lang="da-DK" sz="2400" dirty="0"/>
          </a:p>
          <a:p>
            <a:pPr marL="365751" indent="-365751">
              <a:lnSpc>
                <a:spcPct val="100000"/>
              </a:lnSpc>
              <a:spcBef>
                <a:spcPts val="773"/>
              </a:spcBef>
              <a:buClr>
                <a:schemeClr val="accent1"/>
              </a:buClr>
              <a:buSzPct val="85000"/>
              <a:buFont typeface="Wingdings 2"/>
              <a:buChar char=""/>
              <a:defRPr/>
            </a:pPr>
            <a:r>
              <a:rPr lang="da-DK" sz="2400" dirty="0"/>
              <a:t>Eurostat:</a:t>
            </a:r>
          </a:p>
          <a:p>
            <a:pPr marL="0" lvl="1" indent="0" fontAlgn="auto">
              <a:lnSpc>
                <a:spcPct val="100000"/>
              </a:lnSpc>
              <a:spcBef>
                <a:spcPts val="435"/>
              </a:spcBef>
              <a:spcAft>
                <a:spcPts val="0"/>
              </a:spcAft>
              <a:buClr>
                <a:schemeClr val="accent1"/>
              </a:buClr>
              <a:buSzPct val="85000"/>
              <a:buNone/>
              <a:defRPr/>
            </a:pPr>
            <a:r>
              <a:rPr lang="da-DK" sz="2400" dirty="0"/>
              <a:t>	</a:t>
            </a:r>
            <a:r>
              <a:rPr lang="en-US" sz="2400" b="1" dirty="0">
                <a:hlinkClick r:id="rId4"/>
              </a:rPr>
              <a:t>Information om </a:t>
            </a:r>
            <a:r>
              <a:rPr lang="en-US" sz="2400" b="1" dirty="0" err="1">
                <a:hlinkClick r:id="rId4"/>
              </a:rPr>
              <a:t>klassifikationer</a:t>
            </a:r>
            <a:r>
              <a:rPr lang="en-US" sz="2400" b="1" dirty="0">
                <a:hlinkClick r:id="rId4"/>
              </a:rPr>
              <a:t> </a:t>
            </a:r>
            <a:endParaRPr lang="en-US" sz="2400" b="1" dirty="0"/>
          </a:p>
          <a:p>
            <a:pPr marL="0" lvl="1" indent="0" fontAlgn="auto">
              <a:lnSpc>
                <a:spcPct val="100000"/>
              </a:lnSpc>
              <a:spcBef>
                <a:spcPts val="435"/>
              </a:spcBef>
              <a:spcAft>
                <a:spcPts val="0"/>
              </a:spcAft>
              <a:buClr>
                <a:schemeClr val="accent1"/>
              </a:buClr>
              <a:buSzPct val="85000"/>
              <a:buNone/>
              <a:defRPr/>
            </a:pPr>
            <a:r>
              <a:rPr lang="en-US" sz="2400" b="1" dirty="0"/>
              <a:t>	</a:t>
            </a:r>
            <a:r>
              <a:rPr lang="da-DK" sz="2400" b="1" dirty="0" err="1">
                <a:hlinkClick r:id="rId5"/>
              </a:rPr>
              <a:t>Statistics</a:t>
            </a:r>
            <a:r>
              <a:rPr lang="da-DK" sz="2400" b="1" dirty="0">
                <a:hlinkClick r:id="rId5"/>
              </a:rPr>
              <a:t> </a:t>
            </a:r>
            <a:r>
              <a:rPr lang="da-DK" sz="2400" b="1" dirty="0" err="1">
                <a:hlinkClick r:id="rId5"/>
              </a:rPr>
              <a:t>Explained</a:t>
            </a:r>
            <a:r>
              <a:rPr lang="da-DK" sz="2400" b="1" dirty="0">
                <a:hlinkClick r:id="rId5"/>
              </a:rPr>
              <a:t>: Industrial </a:t>
            </a:r>
            <a:r>
              <a:rPr lang="da-DK" sz="2400" b="1" dirty="0" err="1">
                <a:hlinkClick r:id="rId5"/>
              </a:rPr>
              <a:t>production</a:t>
            </a:r>
            <a:r>
              <a:rPr lang="da-DK" sz="2400" b="1" dirty="0">
                <a:hlinkClick r:id="rId5"/>
              </a:rPr>
              <a:t> </a:t>
            </a:r>
            <a:r>
              <a:rPr lang="da-DK" sz="2400" b="1" dirty="0" err="1">
                <a:hlinkClick r:id="rId5"/>
              </a:rPr>
              <a:t>statitstics</a:t>
            </a:r>
            <a:r>
              <a:rPr lang="da-DK" sz="2400" b="1" dirty="0">
                <a:hlinkClick r:id="rId5"/>
              </a:rPr>
              <a:t> </a:t>
            </a:r>
            <a:r>
              <a:rPr lang="da-DK" sz="2400" b="1" dirty="0" err="1">
                <a:hlinkClick r:id="rId5"/>
              </a:rPr>
              <a:t>introduced</a:t>
            </a:r>
            <a:endParaRPr lang="da-DK" sz="2400" b="1" dirty="0"/>
          </a:p>
          <a:p>
            <a:pPr marL="365751" indent="-365751">
              <a:lnSpc>
                <a:spcPct val="100000"/>
              </a:lnSpc>
              <a:spcBef>
                <a:spcPts val="773"/>
              </a:spcBef>
              <a:buClr>
                <a:schemeClr val="accent1"/>
              </a:buClr>
              <a:buSzPct val="85000"/>
              <a:buFont typeface="Wingdings 2"/>
              <a:buChar char=""/>
              <a:defRPr/>
            </a:pPr>
            <a:endParaRPr lang="en-US" sz="2400" dirty="0"/>
          </a:p>
          <a:p>
            <a:pPr marL="0" lvl="2" indent="0">
              <a:lnSpc>
                <a:spcPct val="100000"/>
              </a:lnSpc>
              <a:spcBef>
                <a:spcPts val="773"/>
              </a:spcBef>
              <a:buClr>
                <a:schemeClr val="accent1"/>
              </a:buClr>
              <a:buSzPct val="85000"/>
              <a:buNone/>
              <a:defRPr/>
            </a:pPr>
            <a:r>
              <a:rPr lang="da-DK" sz="2400" b="1" dirty="0"/>
              <a:t>Vigtigt i forhold til dokumentation!</a:t>
            </a:r>
          </a:p>
        </p:txBody>
      </p:sp>
    </p:spTree>
    <p:extLst>
      <p:ext uri="{BB962C8B-B14F-4D97-AF65-F5344CB8AC3E}">
        <p14:creationId xmlns:p14="http://schemas.microsoft.com/office/powerpoint/2010/main" val="1720628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solidFill>
                  <a:schemeClr val="tx2"/>
                </a:solidFill>
                <a:latin typeface="+mn-lt"/>
              </a:rPr>
              <a:t> Spørg på biblioteket Fuglesangs Allé</a:t>
            </a:r>
          </a:p>
        </p:txBody>
      </p:sp>
      <p:pic>
        <p:nvPicPr>
          <p:cNvPr id="7" name="Billede 6"/>
          <p:cNvPicPr>
            <a:picLocks noChangeAspect="1"/>
          </p:cNvPicPr>
          <p:nvPr/>
        </p:nvPicPr>
        <p:blipFill>
          <a:blip r:embed="rId3"/>
          <a:stretch>
            <a:fillRect/>
          </a:stretch>
        </p:blipFill>
        <p:spPr>
          <a:xfrm>
            <a:off x="0" y="980729"/>
            <a:ext cx="6876894" cy="5877271"/>
          </a:xfrm>
          <a:prstGeom prst="rect">
            <a:avLst/>
          </a:prstGeom>
        </p:spPr>
      </p:pic>
      <p:pic>
        <p:nvPicPr>
          <p:cNvPr id="10" name="Billede 9"/>
          <p:cNvPicPr>
            <a:picLocks noChangeAspect="1"/>
          </p:cNvPicPr>
          <p:nvPr/>
        </p:nvPicPr>
        <p:blipFill>
          <a:blip r:embed="rId4"/>
          <a:stretch>
            <a:fillRect/>
          </a:stretch>
        </p:blipFill>
        <p:spPr>
          <a:xfrm>
            <a:off x="8273335" y="1191804"/>
            <a:ext cx="3708867" cy="5348183"/>
          </a:xfrm>
          <a:prstGeom prst="rect">
            <a:avLst/>
          </a:prstGeom>
        </p:spPr>
      </p:pic>
      <p:pic>
        <p:nvPicPr>
          <p:cNvPr id="3" name="Picture 2"/>
          <p:cNvPicPr>
            <a:picLocks noChangeAspect="1"/>
          </p:cNvPicPr>
          <p:nvPr/>
        </p:nvPicPr>
        <p:blipFill>
          <a:blip r:embed="rId5"/>
          <a:stretch>
            <a:fillRect/>
          </a:stretch>
        </p:blipFill>
        <p:spPr>
          <a:xfrm>
            <a:off x="4698589" y="1005026"/>
            <a:ext cx="2178305" cy="2985084"/>
          </a:xfrm>
          <a:prstGeom prst="rect">
            <a:avLst/>
          </a:prstGeom>
        </p:spPr>
      </p:pic>
      <p:pic>
        <p:nvPicPr>
          <p:cNvPr id="6" name="Picture 5"/>
          <p:cNvPicPr>
            <a:picLocks noChangeAspect="1"/>
          </p:cNvPicPr>
          <p:nvPr/>
        </p:nvPicPr>
        <p:blipFill>
          <a:blip r:embed="rId6"/>
          <a:stretch>
            <a:fillRect/>
          </a:stretch>
        </p:blipFill>
        <p:spPr>
          <a:xfrm>
            <a:off x="4698589" y="3982223"/>
            <a:ext cx="2172454" cy="1519976"/>
          </a:xfrm>
          <a:prstGeom prst="rect">
            <a:avLst/>
          </a:prstGeom>
        </p:spPr>
      </p:pic>
      <p:pic>
        <p:nvPicPr>
          <p:cNvPr id="8" name="Picture 7"/>
          <p:cNvPicPr>
            <a:picLocks noChangeAspect="1"/>
          </p:cNvPicPr>
          <p:nvPr/>
        </p:nvPicPr>
        <p:blipFill>
          <a:blip r:embed="rId7"/>
          <a:stretch>
            <a:fillRect/>
          </a:stretch>
        </p:blipFill>
        <p:spPr>
          <a:xfrm>
            <a:off x="4715157" y="5502199"/>
            <a:ext cx="2139318" cy="1299654"/>
          </a:xfrm>
          <a:prstGeom prst="rect">
            <a:avLst/>
          </a:prstGeom>
        </p:spPr>
      </p:pic>
    </p:spTree>
    <p:extLst>
      <p:ext uri="{BB962C8B-B14F-4D97-AF65-F5344CB8AC3E}">
        <p14:creationId xmlns:p14="http://schemas.microsoft.com/office/powerpoint/2010/main" val="202151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723" y="214438"/>
            <a:ext cx="10412282" cy="1504666"/>
          </a:xfrm>
        </p:spPr>
        <p:txBody>
          <a:bodyPr/>
          <a:lstStyle/>
          <a:p>
            <a:pPr algn="ctr"/>
            <a:r>
              <a:rPr lang="en-GB" sz="5400" dirty="0" err="1">
                <a:latin typeface="+mn-lt"/>
              </a:rPr>
              <a:t>Biblioteket</a:t>
            </a:r>
            <a:r>
              <a:rPr lang="en-GB" sz="5400" dirty="0">
                <a:latin typeface="+mn-lt"/>
              </a:rPr>
              <a:t> </a:t>
            </a:r>
            <a:r>
              <a:rPr lang="en-GB" sz="5400" dirty="0" err="1">
                <a:latin typeface="+mn-lt"/>
              </a:rPr>
              <a:t>på</a:t>
            </a:r>
            <a:r>
              <a:rPr lang="en-GB" sz="5400" dirty="0">
                <a:latin typeface="+mn-lt"/>
              </a:rPr>
              <a:t> </a:t>
            </a:r>
            <a:r>
              <a:rPr lang="en-GB" sz="5400" dirty="0" err="1">
                <a:latin typeface="+mn-lt"/>
              </a:rPr>
              <a:t>universitet</a:t>
            </a:r>
            <a:r>
              <a:rPr lang="en-GB" sz="5400" dirty="0">
                <a:latin typeface="+mn-lt"/>
              </a:rPr>
              <a:t/>
            </a:r>
            <a:br>
              <a:rPr lang="en-GB" sz="5400" dirty="0">
                <a:latin typeface="+mn-lt"/>
              </a:rPr>
            </a:br>
            <a:r>
              <a:rPr lang="en-GB" sz="2400" dirty="0">
                <a:latin typeface="+mn-lt"/>
              </a:rPr>
              <a:t>- </a:t>
            </a:r>
            <a:r>
              <a:rPr lang="en-GB" sz="2400" dirty="0" err="1">
                <a:latin typeface="+mn-lt"/>
              </a:rPr>
              <a:t>en</a:t>
            </a:r>
            <a:r>
              <a:rPr lang="en-GB" sz="2400" dirty="0">
                <a:latin typeface="+mn-lt"/>
              </a:rPr>
              <a:t> del </a:t>
            </a:r>
            <a:r>
              <a:rPr lang="en-GB" sz="2400" dirty="0" err="1">
                <a:latin typeface="+mn-lt"/>
              </a:rPr>
              <a:t>af</a:t>
            </a:r>
            <a:r>
              <a:rPr lang="en-GB" sz="2400" dirty="0">
                <a:latin typeface="+mn-lt"/>
              </a:rPr>
              <a:t> den </a:t>
            </a:r>
            <a:r>
              <a:rPr lang="en-GB" sz="2400" dirty="0" err="1">
                <a:latin typeface="+mn-lt"/>
              </a:rPr>
              <a:t>akademiske</a:t>
            </a:r>
            <a:r>
              <a:rPr lang="en-GB" sz="2400" dirty="0">
                <a:latin typeface="+mn-lt"/>
              </a:rPr>
              <a:t> </a:t>
            </a:r>
            <a:r>
              <a:rPr lang="en-GB" sz="2400" dirty="0" err="1">
                <a:latin typeface="+mn-lt"/>
              </a:rPr>
              <a:t>verden</a:t>
            </a:r>
            <a:endParaRPr lang="en-GB" sz="4000" dirty="0">
              <a:latin typeface="+mn-lt"/>
            </a:endParaRPr>
          </a:p>
        </p:txBody>
      </p:sp>
      <p:sp>
        <p:nvSpPr>
          <p:cNvPr id="5" name="Content Placeholder 4"/>
          <p:cNvSpPr>
            <a:spLocks noGrp="1"/>
          </p:cNvSpPr>
          <p:nvPr>
            <p:ph idx="1"/>
          </p:nvPr>
        </p:nvSpPr>
        <p:spPr>
          <a:xfrm>
            <a:off x="787289" y="4329471"/>
            <a:ext cx="3297113" cy="1324905"/>
          </a:xfrm>
        </p:spPr>
        <p:txBody>
          <a:bodyPr/>
          <a:lstStyle/>
          <a:p>
            <a:pPr>
              <a:buNone/>
            </a:pPr>
            <a:r>
              <a:rPr lang="da-DK" sz="2800" b="1" dirty="0"/>
              <a:t>Refleksion!</a:t>
            </a:r>
          </a:p>
          <a:p>
            <a:pPr>
              <a:buNone/>
            </a:pPr>
            <a:r>
              <a:rPr lang="da-DK" sz="1600" dirty="0"/>
              <a:t>Hvorfor gør jeg sådan her..?</a:t>
            </a:r>
          </a:p>
          <a:p>
            <a:pPr>
              <a:buNone/>
            </a:pPr>
            <a:r>
              <a:rPr lang="da-DK" sz="1600" dirty="0"/>
              <a:t>Argumentation</a:t>
            </a:r>
          </a:p>
        </p:txBody>
      </p:sp>
      <p:pic>
        <p:nvPicPr>
          <p:cNvPr id="6" name="Picture 4" descr="1012335">
            <a:hlinkClick r:id="rId4" tooltip="Se stort billede"/>
          </p:cNvPr>
          <p:cNvPicPr>
            <a:picLocks noChangeAspect="1" noChangeArrowheads="1"/>
          </p:cNvPicPr>
          <p:nvPr/>
        </p:nvPicPr>
        <p:blipFill>
          <a:blip r:embed="rId5" cstate="print"/>
          <a:srcRect/>
          <a:stretch>
            <a:fillRect/>
          </a:stretch>
        </p:blipFill>
        <p:spPr bwMode="auto">
          <a:xfrm>
            <a:off x="787289" y="1605504"/>
            <a:ext cx="3048000" cy="2438400"/>
          </a:xfrm>
          <a:prstGeom prst="rect">
            <a:avLst/>
          </a:prstGeom>
          <a:ln>
            <a:noFill/>
          </a:ln>
          <a:effectLst>
            <a:outerShdw blurRad="292100" dist="139700" dir="2700000" algn="tl" rotWithShape="0">
              <a:srgbClr val="333333">
                <a:alpha val="65000"/>
              </a:srgbClr>
            </a:outerShdw>
          </a:effectLst>
        </p:spPr>
      </p:pic>
      <p:pic>
        <p:nvPicPr>
          <p:cNvPr id="7" name="Picture 4" descr="1015777">
            <a:hlinkClick r:id="rId6" tooltip="Se stort billede"/>
          </p:cNvPr>
          <p:cNvPicPr>
            <a:picLocks noChangeAspect="1" noChangeArrowheads="1"/>
          </p:cNvPicPr>
          <p:nvPr/>
        </p:nvPicPr>
        <p:blipFill>
          <a:blip r:embed="rId7" cstate="print"/>
          <a:srcRect/>
          <a:stretch>
            <a:fillRect/>
          </a:stretch>
        </p:blipFill>
        <p:spPr bwMode="auto">
          <a:xfrm>
            <a:off x="6547929" y="1605504"/>
            <a:ext cx="2592288" cy="2438400"/>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bwMode="auto">
          <a:xfrm>
            <a:off x="4467123" y="4226554"/>
            <a:ext cx="1425308" cy="746099"/>
          </a:xfrm>
          <a:prstGeom prst="rightArrow">
            <a:avLst/>
          </a:prstGeom>
          <a:solidFill>
            <a:schemeClr val="tx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lnSpc>
                <a:spcPct val="95000"/>
              </a:lnSpc>
              <a:spcBef>
                <a:spcPct val="0"/>
              </a:spcBef>
              <a:spcAft>
                <a:spcPct val="0"/>
              </a:spcAft>
              <a:buFont typeface="AU Passata" pitchFamily="34" charset="0"/>
              <a:buNone/>
            </a:pPr>
            <a:endParaRPr lang="da-DK" sz="1600" dirty="0" err="1">
              <a:solidFill>
                <a:srgbClr val="FFFFFF"/>
              </a:solidFill>
            </a:endParaRPr>
          </a:p>
        </p:txBody>
      </p:sp>
      <p:sp>
        <p:nvSpPr>
          <p:cNvPr id="2" name="Date Placeholder 1"/>
          <p:cNvSpPr>
            <a:spLocks noGrp="1"/>
          </p:cNvSpPr>
          <p:nvPr>
            <p:ph type="dt" sz="half" idx="10"/>
          </p:nvPr>
        </p:nvSpPr>
        <p:spPr/>
        <p:txBody>
          <a:bodyPr/>
          <a:lstStyle/>
          <a:p>
            <a:endParaRPr lang="en-GB" dirty="0"/>
          </a:p>
          <a:p>
            <a:endParaRPr lang="en-GB" dirty="0"/>
          </a:p>
        </p:txBody>
      </p:sp>
      <p:sp>
        <p:nvSpPr>
          <p:cNvPr id="4" name="Footer Placeholder 3"/>
          <p:cNvSpPr>
            <a:spLocks noGrp="1"/>
          </p:cNvSpPr>
          <p:nvPr>
            <p:ph type="ftr" sz="quarter" idx="11"/>
          </p:nvPr>
        </p:nvSpPr>
        <p:spPr/>
        <p:txBody>
          <a:bodyPr/>
          <a:lstStyle/>
          <a:p>
            <a:endParaRPr lang="en-GB" dirty="0"/>
          </a:p>
        </p:txBody>
      </p:sp>
      <p:sp>
        <p:nvSpPr>
          <p:cNvPr id="10" name="Content Placeholder 4"/>
          <p:cNvSpPr txBox="1">
            <a:spLocks/>
          </p:cNvSpPr>
          <p:nvPr/>
        </p:nvSpPr>
        <p:spPr bwMode="auto">
          <a:xfrm>
            <a:off x="6547929" y="4329471"/>
            <a:ext cx="3193926" cy="13249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pPr>
              <a:buClr>
                <a:srgbClr val="000000"/>
              </a:buClr>
              <a:buFont typeface="Calibri" panose="020F0502020204030204" pitchFamily="34" charset="0"/>
              <a:buNone/>
            </a:pPr>
            <a:r>
              <a:rPr lang="da-DK" sz="2800" b="1" kern="0" dirty="0">
                <a:solidFill>
                  <a:srgbClr val="000000"/>
                </a:solidFill>
              </a:rPr>
              <a:t>Dokumentation!</a:t>
            </a:r>
          </a:p>
          <a:p>
            <a:pPr>
              <a:buClr>
                <a:srgbClr val="000000"/>
              </a:buClr>
              <a:buFont typeface="Calibri" panose="020F0502020204030204" pitchFamily="34" charset="0"/>
              <a:buNone/>
            </a:pPr>
            <a:r>
              <a:rPr lang="da-DK" sz="1600" kern="0" dirty="0">
                <a:solidFill>
                  <a:srgbClr val="000000"/>
                </a:solidFill>
              </a:rPr>
              <a:t>Transparens</a:t>
            </a:r>
            <a:br>
              <a:rPr lang="da-DK" sz="1600" kern="0" dirty="0">
                <a:solidFill>
                  <a:srgbClr val="000000"/>
                </a:solidFill>
              </a:rPr>
            </a:br>
            <a:r>
              <a:rPr lang="da-DK" sz="1600" kern="0" dirty="0">
                <a:solidFill>
                  <a:srgbClr val="000000"/>
                </a:solidFill>
              </a:rPr>
              <a:t>Så det kan genskabes</a:t>
            </a:r>
          </a:p>
        </p:txBody>
      </p:sp>
    </p:spTree>
    <p:custDataLst>
      <p:tags r:id="rId1"/>
    </p:custDataLst>
    <p:extLst>
      <p:ext uri="{BB962C8B-B14F-4D97-AF65-F5344CB8AC3E}">
        <p14:creationId xmlns:p14="http://schemas.microsoft.com/office/powerpoint/2010/main" val="1808175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047" y="266206"/>
            <a:ext cx="11559010" cy="752101"/>
          </a:xfrm>
        </p:spPr>
        <p:txBody>
          <a:bodyPr/>
          <a:lstStyle/>
          <a:p>
            <a:r>
              <a:rPr lang="da-DK" dirty="0">
                <a:latin typeface="+mn-lt"/>
              </a:rPr>
              <a:t>Hvad er anderledes….?</a:t>
            </a:r>
          </a:p>
        </p:txBody>
      </p:sp>
      <p:sp>
        <p:nvSpPr>
          <p:cNvPr id="3" name="Text Placeholder 2"/>
          <p:cNvSpPr>
            <a:spLocks noGrp="1"/>
          </p:cNvSpPr>
          <p:nvPr>
            <p:ph type="body" sz="quarter" idx="4294967295"/>
          </p:nvPr>
        </p:nvSpPr>
        <p:spPr>
          <a:xfrm>
            <a:off x="462641" y="1532467"/>
            <a:ext cx="11265132" cy="3930651"/>
          </a:xfrm>
          <a:prstGeom prst="rect">
            <a:avLst/>
          </a:prstGeom>
        </p:spPr>
        <p:txBody>
          <a:bodyPr vert="horz" lIns="0" tIns="0" rIns="0" bIns="0" rtlCol="0" anchor="t">
            <a:noAutofit/>
          </a:bodyPr>
          <a:lstStyle/>
          <a:p>
            <a:pPr fontAlgn="auto">
              <a:buClrTx/>
              <a:buFont typeface="Wingdings" panose="05000000000000000000" pitchFamily="2" charset="2"/>
              <a:buChar char="Ø"/>
            </a:pPr>
            <a:r>
              <a:rPr lang="da-DK" sz="2400" dirty="0"/>
              <a:t>I skal typisk </a:t>
            </a:r>
            <a:r>
              <a:rPr lang="da-DK" sz="2400" b="1" dirty="0">
                <a:solidFill>
                  <a:schemeClr val="tx2"/>
                </a:solidFill>
              </a:rPr>
              <a:t>afdække flere aspekter og synspunkter </a:t>
            </a:r>
            <a:r>
              <a:rPr lang="da-DK" sz="2400" dirty="0"/>
              <a:t>omkring jeres problemstilling</a:t>
            </a:r>
          </a:p>
          <a:p>
            <a:pPr marL="594995" lvl="1" indent="-342900">
              <a:buFont typeface="Wingdings" panose="05000000000000000000" pitchFamily="2" charset="2"/>
              <a:buChar char="Ø"/>
            </a:pPr>
            <a:r>
              <a:rPr lang="da-DK" sz="2400" dirty="0"/>
              <a:t>Analysere og argumentere</a:t>
            </a:r>
            <a:br>
              <a:rPr lang="da-DK" sz="2400" dirty="0"/>
            </a:br>
            <a:r>
              <a:rPr lang="da-DK" sz="2400" dirty="0"/>
              <a:t>	</a:t>
            </a:r>
            <a:endParaRPr lang="da-DK" sz="2400" dirty="0">
              <a:cs typeface="Arial"/>
            </a:endParaRPr>
          </a:p>
          <a:p>
            <a:pPr>
              <a:buFont typeface="Wingdings" panose="05000000000000000000" pitchFamily="2" charset="2"/>
              <a:buChar char="Ø"/>
            </a:pPr>
            <a:r>
              <a:rPr lang="da-DK" sz="2400" dirty="0"/>
              <a:t>I skal ofte afdække mest muligt </a:t>
            </a:r>
            <a:r>
              <a:rPr lang="da-DK" sz="2400" b="1" dirty="0">
                <a:solidFill>
                  <a:schemeClr val="tx2"/>
                </a:solidFill>
              </a:rPr>
              <a:t>relevant data og litteratur</a:t>
            </a:r>
            <a:r>
              <a:rPr lang="da-DK" sz="2400" dirty="0">
                <a:solidFill>
                  <a:schemeClr val="tx2"/>
                </a:solidFill>
              </a:rPr>
              <a:t> </a:t>
            </a:r>
            <a:r>
              <a:rPr lang="da-DK" sz="2400" dirty="0"/>
              <a:t>indenfor jeres emne</a:t>
            </a:r>
            <a:endParaRPr lang="da-DK" sz="2400" dirty="0">
              <a:cs typeface="Arial"/>
            </a:endParaRPr>
          </a:p>
          <a:p>
            <a:pPr marL="594995" lvl="1" indent="-342900">
              <a:buFont typeface="Wingdings" panose="05000000000000000000" pitchFamily="2" charset="2"/>
              <a:buChar char="Ø"/>
            </a:pPr>
            <a:r>
              <a:rPr lang="da-DK" sz="2400" dirty="0"/>
              <a:t>Udvælge og vurdere</a:t>
            </a:r>
            <a:br>
              <a:rPr lang="da-DK" sz="2400" dirty="0"/>
            </a:br>
            <a:endParaRPr lang="da-DK" sz="2400" dirty="0">
              <a:cs typeface="Arial"/>
            </a:endParaRPr>
          </a:p>
          <a:p>
            <a:pPr fontAlgn="auto">
              <a:buClrTx/>
              <a:buFont typeface="Wingdings" panose="05000000000000000000" pitchFamily="2" charset="2"/>
              <a:buChar char="Ø"/>
            </a:pPr>
            <a:r>
              <a:rPr lang="da-DK" sz="2400" dirty="0"/>
              <a:t>Informationerne findes i </a:t>
            </a:r>
            <a:r>
              <a:rPr lang="da-DK" sz="2400" b="1" dirty="0">
                <a:solidFill>
                  <a:schemeClr val="tx2"/>
                </a:solidFill>
              </a:rPr>
              <a:t>mange store databaser</a:t>
            </a:r>
            <a:r>
              <a:rPr lang="da-DK" sz="2400" dirty="0"/>
              <a:t>, med avancerede søgemuligheder</a:t>
            </a:r>
            <a:endParaRPr lang="da-DK" sz="2400" dirty="0">
              <a:cs typeface="Arial"/>
            </a:endParaRPr>
          </a:p>
          <a:p>
            <a:pPr marL="594995" lvl="1" indent="-342900">
              <a:buFont typeface="Wingdings" panose="05000000000000000000" pitchFamily="2" charset="2"/>
              <a:buChar char="Ø"/>
            </a:pPr>
            <a:r>
              <a:rPr lang="da-DK" sz="2400" dirty="0"/>
              <a:t>Opbygge søgeprofil</a:t>
            </a:r>
            <a:br>
              <a:rPr lang="da-DK" sz="2400" dirty="0"/>
            </a:br>
            <a:endParaRPr lang="da-DK" sz="2400" dirty="0">
              <a:cs typeface="Arial"/>
            </a:endParaRPr>
          </a:p>
          <a:p>
            <a:pPr fontAlgn="auto">
              <a:buClrTx/>
              <a:buFont typeface="Wingdings" panose="05000000000000000000" pitchFamily="2" charset="2"/>
              <a:buChar char="Ø"/>
            </a:pPr>
            <a:r>
              <a:rPr lang="da-DK" sz="2400" dirty="0"/>
              <a:t>Det kræver langt større grad af </a:t>
            </a:r>
            <a:r>
              <a:rPr lang="da-DK" sz="2400" b="1" dirty="0">
                <a:solidFill>
                  <a:schemeClr val="tx2"/>
                </a:solidFill>
              </a:rPr>
              <a:t>refleksion</a:t>
            </a:r>
            <a:r>
              <a:rPr lang="da-DK" sz="2400" dirty="0">
                <a:solidFill>
                  <a:schemeClr val="tx2"/>
                </a:solidFill>
              </a:rPr>
              <a:t> </a:t>
            </a:r>
            <a:r>
              <a:rPr lang="da-DK" sz="2400" b="1" dirty="0">
                <a:solidFill>
                  <a:schemeClr val="tx2"/>
                </a:solidFill>
              </a:rPr>
              <a:t>gennem hele søgeprocessen</a:t>
            </a:r>
            <a:r>
              <a:rPr lang="da-DK" sz="2400" b="1" dirty="0"/>
              <a:t>.</a:t>
            </a:r>
            <a:endParaRPr lang="da-DK" sz="2400" dirty="0">
              <a:cs typeface="Arial"/>
            </a:endParaRPr>
          </a:p>
        </p:txBody>
      </p:sp>
    </p:spTree>
    <p:extLst>
      <p:ext uri="{BB962C8B-B14F-4D97-AF65-F5344CB8AC3E}">
        <p14:creationId xmlns:p14="http://schemas.microsoft.com/office/powerpoint/2010/main" val="379962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95" y="228628"/>
            <a:ext cx="11559010" cy="731492"/>
          </a:xfrm>
        </p:spPr>
        <p:txBody>
          <a:bodyPr/>
          <a:lstStyle/>
          <a:p>
            <a:r>
              <a:rPr lang="da-DK" dirty="0">
                <a:latin typeface="+mn-lt"/>
              </a:rPr>
              <a:t>Google er et fantastisk værktøj MEN…</a:t>
            </a:r>
          </a:p>
        </p:txBody>
      </p:sp>
      <p:sp>
        <p:nvSpPr>
          <p:cNvPr id="3" name="Content Placeholder 2"/>
          <p:cNvSpPr>
            <a:spLocks noGrp="1"/>
          </p:cNvSpPr>
          <p:nvPr>
            <p:ph idx="1"/>
          </p:nvPr>
        </p:nvSpPr>
        <p:spPr>
          <a:xfrm>
            <a:off x="315995" y="1192645"/>
            <a:ext cx="11152105" cy="4429533"/>
          </a:xfrm>
        </p:spPr>
        <p:txBody>
          <a:bodyPr/>
          <a:lstStyle/>
          <a:p>
            <a:endParaRPr lang="da-DK" sz="2800" dirty="0">
              <a:sym typeface="Wingdings" panose="05000000000000000000" pitchFamily="2" charset="2"/>
            </a:endParaRPr>
          </a:p>
          <a:p>
            <a:pPr marL="342900" indent="-342900">
              <a:buFont typeface="Wingdings" panose="05000000000000000000" pitchFamily="2" charset="2"/>
              <a:buChar char="Ø"/>
            </a:pPr>
            <a:r>
              <a:rPr lang="da-DK" sz="3200" dirty="0">
                <a:sym typeface="Wingdings" panose="05000000000000000000" pitchFamily="2" charset="2"/>
              </a:rPr>
              <a:t>Kun toppen af isbjerget</a:t>
            </a:r>
          </a:p>
          <a:p>
            <a:pPr marL="342900" indent="-342900">
              <a:buFont typeface="Wingdings" panose="05000000000000000000" pitchFamily="2" charset="2"/>
              <a:buChar char="Ø"/>
            </a:pPr>
            <a:r>
              <a:rPr lang="da-DK" sz="3200" dirty="0">
                <a:sym typeface="Wingdings" panose="05000000000000000000" pitchFamily="2" charset="2"/>
              </a:rPr>
              <a:t>Bekræfter typisk det man allerede ved</a:t>
            </a:r>
          </a:p>
          <a:p>
            <a:pPr marL="342900" indent="-342900">
              <a:buFont typeface="Wingdings" panose="05000000000000000000" pitchFamily="2" charset="2"/>
              <a:buChar char="Ø"/>
            </a:pPr>
            <a:r>
              <a:rPr lang="da-DK" sz="3200" dirty="0">
                <a:sym typeface="Wingdings" panose="05000000000000000000" pitchFamily="2" charset="2"/>
              </a:rPr>
              <a:t>Svært at genskabe dine søgninger</a:t>
            </a:r>
          </a:p>
          <a:p>
            <a:pPr marL="342900" indent="-342900">
              <a:buFont typeface="Wingdings" panose="05000000000000000000" pitchFamily="2" charset="2"/>
              <a:buChar char="Ø"/>
            </a:pPr>
            <a:r>
              <a:rPr lang="da-DK" sz="3200" dirty="0">
                <a:sym typeface="Wingdings" panose="05000000000000000000" pitchFamily="2" charset="2"/>
              </a:rPr>
              <a:t>Brugerne får ikke samme resultater ved samme søgning</a:t>
            </a:r>
          </a:p>
          <a:p>
            <a:pPr marL="342900" indent="-342900">
              <a:buFont typeface="Wingdings" panose="05000000000000000000" pitchFamily="2" charset="2"/>
              <a:buChar char="Ø"/>
            </a:pPr>
            <a:r>
              <a:rPr lang="da-DK" sz="3200" dirty="0">
                <a:sym typeface="Wingdings" panose="05000000000000000000" pitchFamily="2" charset="2"/>
              </a:rPr>
              <a:t>Sortering er dynamisk – ændrer sig over tid</a:t>
            </a:r>
          </a:p>
          <a:p>
            <a:pPr marL="342900" indent="-342900">
              <a:buFont typeface="Wingdings" panose="05000000000000000000" pitchFamily="2" charset="2"/>
              <a:buChar char="Ø"/>
            </a:pPr>
            <a:r>
              <a:rPr lang="da-DK" sz="3200" dirty="0">
                <a:sym typeface="Wingdings" panose="05000000000000000000" pitchFamily="2" charset="2"/>
              </a:rPr>
              <a:t>Du kender ikke indholdet</a:t>
            </a:r>
          </a:p>
          <a:p>
            <a:pPr marL="342900" indent="-342900">
              <a:buFont typeface="Wingdings" panose="05000000000000000000" pitchFamily="2" charset="2"/>
              <a:buChar char="Ø"/>
            </a:pPr>
            <a:r>
              <a:rPr lang="da-DK" sz="3200" dirty="0">
                <a:sym typeface="Wingdings" panose="05000000000000000000" pitchFamily="2" charset="2"/>
              </a:rPr>
              <a:t>Du kan ikke se hele søgeresultatet</a:t>
            </a:r>
            <a:endParaRPr lang="en-US" sz="3200" dirty="0"/>
          </a:p>
        </p:txBody>
      </p:sp>
    </p:spTree>
    <p:extLst>
      <p:ext uri="{BB962C8B-B14F-4D97-AF65-F5344CB8AC3E}">
        <p14:creationId xmlns:p14="http://schemas.microsoft.com/office/powerpoint/2010/main" val="1514022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6BEE1-2E5A-C4FD-CCB8-45B53537BD78}"/>
              </a:ext>
            </a:extLst>
          </p:cNvPr>
          <p:cNvSpPr>
            <a:spLocks noGrp="1"/>
          </p:cNvSpPr>
          <p:nvPr>
            <p:ph type="title"/>
          </p:nvPr>
        </p:nvSpPr>
        <p:spPr/>
        <p:txBody>
          <a:bodyPr/>
          <a:lstStyle/>
          <a:p>
            <a:r>
              <a:rPr lang="da-DK" sz="4600" dirty="0">
                <a:latin typeface="+mn-lt"/>
                <a:cs typeface="Times New Roman"/>
              </a:rPr>
              <a:t>Google har faktisk en avanceret søgning</a:t>
            </a:r>
            <a:endParaRPr lang="da-DK" sz="4600" dirty="0">
              <a:latin typeface="+mn-lt"/>
            </a:endParaRPr>
          </a:p>
        </p:txBody>
      </p:sp>
      <p:sp>
        <p:nvSpPr>
          <p:cNvPr id="3" name="Pladsholder til indhold 2">
            <a:extLst>
              <a:ext uri="{FF2B5EF4-FFF2-40B4-BE49-F238E27FC236}">
                <a16:creationId xmlns:a16="http://schemas.microsoft.com/office/drawing/2014/main" id="{E1B5B3F8-3710-024A-6740-696CA31FFABE}"/>
              </a:ext>
            </a:extLst>
          </p:cNvPr>
          <p:cNvSpPr>
            <a:spLocks noGrp="1"/>
          </p:cNvSpPr>
          <p:nvPr>
            <p:ph idx="1"/>
          </p:nvPr>
        </p:nvSpPr>
        <p:spPr>
          <a:xfrm>
            <a:off x="2047452" y="1046450"/>
            <a:ext cx="10222987" cy="457367"/>
          </a:xfrm>
        </p:spPr>
        <p:txBody>
          <a:bodyPr vert="horz" lIns="0" tIns="0" rIns="0" bIns="0" rtlCol="0" anchor="t">
            <a:noAutofit/>
          </a:bodyPr>
          <a:lstStyle/>
          <a:p>
            <a:r>
              <a:rPr lang="da-DK" sz="1800" dirty="0">
                <a:cs typeface="Arial"/>
              </a:rPr>
              <a:t>… den er bare lidt svær at finde</a:t>
            </a:r>
            <a:endParaRPr lang="da-DK" sz="1800" dirty="0"/>
          </a:p>
        </p:txBody>
      </p:sp>
      <p:pic>
        <p:nvPicPr>
          <p:cNvPr id="7" name="Billede 7">
            <a:extLst>
              <a:ext uri="{FF2B5EF4-FFF2-40B4-BE49-F238E27FC236}">
                <a16:creationId xmlns:a16="http://schemas.microsoft.com/office/drawing/2014/main" id="{DB09531B-D670-F8FC-8C7C-499F5B690AA8}"/>
              </a:ext>
            </a:extLst>
          </p:cNvPr>
          <p:cNvPicPr>
            <a:picLocks noChangeAspect="1"/>
          </p:cNvPicPr>
          <p:nvPr/>
        </p:nvPicPr>
        <p:blipFill>
          <a:blip r:embed="rId3"/>
          <a:stretch>
            <a:fillRect/>
          </a:stretch>
        </p:blipFill>
        <p:spPr>
          <a:xfrm>
            <a:off x="624115" y="1379621"/>
            <a:ext cx="9211128" cy="4570472"/>
          </a:xfrm>
          <a:prstGeom prst="rect">
            <a:avLst/>
          </a:prstGeom>
        </p:spPr>
      </p:pic>
    </p:spTree>
    <p:extLst>
      <p:ext uri="{BB962C8B-B14F-4D97-AF65-F5344CB8AC3E}">
        <p14:creationId xmlns:p14="http://schemas.microsoft.com/office/powerpoint/2010/main" val="571236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sz="6000" dirty="0">
                <a:solidFill>
                  <a:srgbClr val="000000"/>
                </a:solidFill>
                <a:latin typeface="+mn-lt"/>
              </a:rPr>
              <a:t>Internettet - </a:t>
            </a:r>
            <a:r>
              <a:rPr lang="da-DK" sz="3600" dirty="0">
                <a:solidFill>
                  <a:srgbClr val="000000"/>
                </a:solidFill>
                <a:latin typeface="+mn-lt"/>
              </a:rPr>
              <a:t>kun toppen af isbjerget!</a:t>
            </a:r>
            <a:endParaRPr lang="en-GB" sz="6000" dirty="0">
              <a:solidFill>
                <a:srgbClr val="000000"/>
              </a:solidFill>
              <a:latin typeface="+mn-lt"/>
            </a:endParaRPr>
          </a:p>
        </p:txBody>
      </p:sp>
      <p:sp>
        <p:nvSpPr>
          <p:cNvPr id="5" name="Content Placeholder 4"/>
          <p:cNvSpPr>
            <a:spLocks noGrp="1"/>
          </p:cNvSpPr>
          <p:nvPr>
            <p:ph idx="1"/>
          </p:nvPr>
        </p:nvSpPr>
        <p:spPr>
          <a:xfrm>
            <a:off x="3863753" y="1483288"/>
            <a:ext cx="7920810" cy="3918116"/>
          </a:xfrm>
        </p:spPr>
        <p:txBody>
          <a:bodyPr vert="horz" lIns="0" tIns="0" rIns="0" bIns="0" rtlCol="0" anchor="t">
            <a:noAutofit/>
          </a:bodyPr>
          <a:lstStyle/>
          <a:p>
            <a:pPr>
              <a:buFont typeface="Wingdings" pitchFamily="2" charset="2"/>
              <a:buChar char="ü"/>
            </a:pPr>
            <a:r>
              <a:rPr lang="da-DK" sz="3200" b="1" dirty="0"/>
              <a:t>Brug Bibliotekets databaser til at finde:</a:t>
            </a:r>
          </a:p>
          <a:p>
            <a:pPr marL="431800" lvl="1" indent="-179705">
              <a:buFont typeface="Wingdings" pitchFamily="2" charset="2"/>
              <a:buChar char="ü"/>
            </a:pPr>
            <a:endParaRPr lang="da-DK" sz="1800" dirty="0">
              <a:cs typeface="Arial"/>
            </a:endParaRPr>
          </a:p>
          <a:p>
            <a:pPr marL="431800" lvl="1" indent="-179705">
              <a:buFont typeface="Wingdings" pitchFamily="2" charset="2"/>
              <a:buChar char="ü"/>
            </a:pPr>
            <a:r>
              <a:rPr lang="da-DK" sz="1800" dirty="0"/>
              <a:t>Licensbetalt information</a:t>
            </a:r>
            <a:endParaRPr lang="da-DK" sz="1800" dirty="0">
              <a:cs typeface="Arial"/>
            </a:endParaRPr>
          </a:p>
          <a:p>
            <a:pPr marL="431800" lvl="1" indent="-179705">
              <a:buFont typeface="Wingdings" pitchFamily="2" charset="2"/>
              <a:buChar char="ü"/>
            </a:pPr>
            <a:r>
              <a:rPr lang="da-DK" sz="1800" dirty="0"/>
              <a:t>Udvalgte kilder</a:t>
            </a:r>
            <a:endParaRPr lang="da-DK" sz="1800" dirty="0">
              <a:cs typeface="Arial"/>
            </a:endParaRPr>
          </a:p>
          <a:p>
            <a:pPr marL="431800" lvl="1" indent="-179705">
              <a:buFont typeface="Wingdings" pitchFamily="2" charset="2"/>
              <a:buChar char="ü"/>
            </a:pPr>
            <a:r>
              <a:rPr lang="da-DK" sz="1800" dirty="0"/>
              <a:t>Dokumentation for dækning og kvalitet</a:t>
            </a:r>
            <a:endParaRPr lang="da-DK" sz="1800" dirty="0">
              <a:cs typeface="Arial"/>
            </a:endParaRPr>
          </a:p>
          <a:p>
            <a:pPr marL="431800" lvl="1" indent="-179705">
              <a:buFont typeface="Wingdings" pitchFamily="2" charset="2"/>
              <a:buChar char="ü"/>
            </a:pPr>
            <a:r>
              <a:rPr lang="da-DK" sz="1800" dirty="0"/>
              <a:t>Avancerede søgemuligheder</a:t>
            </a:r>
            <a:endParaRPr lang="da-DK" sz="1800" dirty="0">
              <a:cs typeface="Arial"/>
            </a:endParaRPr>
          </a:p>
          <a:p>
            <a:pPr marL="431800" lvl="1" indent="-179705">
              <a:buFont typeface="Wingdings" pitchFamily="2" charset="2"/>
              <a:buChar char="ü"/>
            </a:pPr>
            <a:r>
              <a:rPr lang="da-DK" sz="1800" dirty="0"/>
              <a:t>Kontrol af indholdet</a:t>
            </a:r>
            <a:endParaRPr lang="da-DK" sz="1800" dirty="0">
              <a:cs typeface="Arial"/>
            </a:endParaRPr>
          </a:p>
          <a:p>
            <a:pPr>
              <a:buFont typeface="Wingdings" pitchFamily="2" charset="2"/>
              <a:buChar char="ü"/>
            </a:pPr>
            <a:endParaRPr lang="da-DK" sz="1800" dirty="0"/>
          </a:p>
          <a:p>
            <a:pPr marL="342900" indent="-342900">
              <a:buFont typeface="Wingdings" panose="05000000000000000000" pitchFamily="2" charset="2"/>
              <a:buChar char="ü"/>
            </a:pPr>
            <a:r>
              <a:rPr lang="da-DK" sz="3200" b="1" dirty="0"/>
              <a:t>Brug Bibliotekets databaser til  avanceret informationssøgning</a:t>
            </a:r>
          </a:p>
        </p:txBody>
      </p:sp>
      <p:pic>
        <p:nvPicPr>
          <p:cNvPr id="6" name="Picture 2" descr="http://www.zoo-mouse-key.com/books/tip/cover.jpg"/>
          <p:cNvPicPr>
            <a:picLocks noChangeAspect="1" noChangeArrowheads="1"/>
          </p:cNvPicPr>
          <p:nvPr/>
        </p:nvPicPr>
        <p:blipFill>
          <a:blip r:embed="rId4" cstate="print"/>
          <a:srcRect/>
          <a:stretch>
            <a:fillRect/>
          </a:stretch>
        </p:blipFill>
        <p:spPr bwMode="auto">
          <a:xfrm>
            <a:off x="317501" y="1486005"/>
            <a:ext cx="3265454" cy="3673636"/>
          </a:xfrm>
          <a:prstGeom prst="rect">
            <a:avLst/>
          </a:prstGeom>
          <a:noFill/>
        </p:spPr>
      </p:pic>
      <p:sp>
        <p:nvSpPr>
          <p:cNvPr id="3" name="Footer Placeholder 2"/>
          <p:cNvSpPr>
            <a:spLocks noGrp="1"/>
          </p:cNvSpPr>
          <p:nvPr>
            <p:ph type="ftr" sz="quarter" idx="11"/>
          </p:nvPr>
        </p:nvSpPr>
        <p:spPr/>
        <p:txBody>
          <a:bodyPr/>
          <a:lstStyle/>
          <a:p>
            <a:endParaRPr lang="en-GB" dirty="0"/>
          </a:p>
        </p:txBody>
      </p:sp>
    </p:spTree>
    <p:custDataLst>
      <p:tags r:id="rId1"/>
    </p:custDataLst>
    <p:extLst>
      <p:ext uri="{BB962C8B-B14F-4D97-AF65-F5344CB8AC3E}">
        <p14:creationId xmlns:p14="http://schemas.microsoft.com/office/powerpoint/2010/main" val="380346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latin typeface="+mn-lt"/>
              </a:rPr>
              <a:t>Hvad er udfordringen....?</a:t>
            </a:r>
          </a:p>
        </p:txBody>
      </p:sp>
      <p:sp>
        <p:nvSpPr>
          <p:cNvPr id="3" name="Text Placeholder 2"/>
          <p:cNvSpPr>
            <a:spLocks noGrp="1"/>
          </p:cNvSpPr>
          <p:nvPr>
            <p:ph type="body" sz="quarter" idx="4294967295"/>
          </p:nvPr>
        </p:nvSpPr>
        <p:spPr>
          <a:xfrm>
            <a:off x="462641" y="1532467"/>
            <a:ext cx="11265132" cy="4248795"/>
          </a:xfrm>
          <a:prstGeom prst="rect">
            <a:avLst/>
          </a:prstGeom>
        </p:spPr>
        <p:txBody>
          <a:bodyPr vert="horz" lIns="0" tIns="0" rIns="0" bIns="0" rtlCol="0" anchor="t">
            <a:noAutofit/>
          </a:bodyPr>
          <a:lstStyle/>
          <a:p>
            <a:pPr marL="251460" indent="-251460">
              <a:buNone/>
            </a:pPr>
            <a:r>
              <a:rPr lang="da-DK" sz="3200" dirty="0"/>
              <a:t>I har via </a:t>
            </a:r>
            <a:r>
              <a:rPr lang="da-DK" sz="3200" b="1" dirty="0"/>
              <a:t>AU Library </a:t>
            </a:r>
            <a:r>
              <a:rPr lang="da-DK" sz="3200" dirty="0"/>
              <a:t>adgang til:</a:t>
            </a:r>
            <a:br>
              <a:rPr lang="da-DK" sz="3200" dirty="0"/>
            </a:br>
            <a:endParaRPr lang="da-DK" sz="1600" dirty="0">
              <a:cs typeface="Arial"/>
            </a:endParaRPr>
          </a:p>
          <a:p>
            <a:pPr marL="709295" lvl="1" indent="-457200">
              <a:buClrTx/>
              <a:buFont typeface="Wingdings" panose="05000000000000000000" pitchFamily="2" charset="2"/>
              <a:buChar char="Ø"/>
            </a:pPr>
            <a:r>
              <a:rPr lang="da-DK" sz="3200" dirty="0"/>
              <a:t>200.000+ tidsskrifter</a:t>
            </a:r>
            <a:endParaRPr lang="da-DK" sz="3200" dirty="0">
              <a:cs typeface="Arial"/>
            </a:endParaRPr>
          </a:p>
          <a:p>
            <a:pPr marL="709295" lvl="1" indent="-457200">
              <a:buClrTx/>
              <a:buFont typeface="Wingdings" panose="05000000000000000000" pitchFamily="2" charset="2"/>
              <a:buChar char="Ø"/>
            </a:pPr>
            <a:r>
              <a:rPr lang="da-DK" sz="3200" dirty="0"/>
              <a:t>500.000+ e-bøger</a:t>
            </a:r>
            <a:endParaRPr lang="da-DK" sz="3200" dirty="0">
              <a:cs typeface="Arial"/>
            </a:endParaRPr>
          </a:p>
          <a:p>
            <a:pPr marL="709295" lvl="1" indent="-457200">
              <a:buClrTx/>
              <a:buFont typeface="Wingdings" panose="05000000000000000000" pitchFamily="2" charset="2"/>
              <a:buChar char="Ø"/>
            </a:pPr>
            <a:r>
              <a:rPr lang="da-DK" sz="3200" dirty="0"/>
              <a:t>20.000+ aviser</a:t>
            </a:r>
            <a:endParaRPr lang="da-DK" sz="3200" dirty="0">
              <a:cs typeface="Arial"/>
            </a:endParaRPr>
          </a:p>
          <a:p>
            <a:pPr marL="709295" lvl="1" indent="-457200">
              <a:buClrTx/>
              <a:buFont typeface="Wingdings" panose="05000000000000000000" pitchFamily="2" charset="2"/>
              <a:buChar char="Ø"/>
            </a:pPr>
            <a:r>
              <a:rPr lang="da-DK" sz="3200" dirty="0"/>
              <a:t>100+ mio. virksomheder</a:t>
            </a:r>
            <a:endParaRPr lang="da-DK" sz="3200" dirty="0">
              <a:cs typeface="Arial"/>
            </a:endParaRPr>
          </a:p>
          <a:p>
            <a:pPr marL="709295" lvl="1" indent="-457200">
              <a:buClrTx/>
              <a:buFont typeface="Wingdings" panose="05000000000000000000" pitchFamily="2" charset="2"/>
              <a:buChar char="Ø"/>
            </a:pPr>
            <a:r>
              <a:rPr lang="da-DK" sz="3200" dirty="0"/>
              <a:t>10.000-vis af statistiske tabeller</a:t>
            </a:r>
            <a:r>
              <a:rPr lang="da-DK" sz="4000" dirty="0">
                <a:solidFill>
                  <a:srgbClr val="0070C0"/>
                </a:solidFill>
              </a:rPr>
              <a:t/>
            </a:r>
            <a:br>
              <a:rPr lang="da-DK" sz="4000" dirty="0">
                <a:solidFill>
                  <a:srgbClr val="0070C0"/>
                </a:solidFill>
              </a:rPr>
            </a:br>
            <a:endParaRPr lang="da-DK" sz="2400" dirty="0">
              <a:solidFill>
                <a:srgbClr val="0070C0"/>
              </a:solidFill>
              <a:cs typeface="Arial"/>
            </a:endParaRPr>
          </a:p>
          <a:p>
            <a:pPr marL="0" lvl="1" indent="0">
              <a:buNone/>
            </a:pPr>
            <a:r>
              <a:rPr lang="da-DK" sz="3200" dirty="0"/>
              <a:t>Hvordan får I overblik og hvordan navigerer I </a:t>
            </a:r>
            <a:r>
              <a:rPr lang="da-DK" sz="3200" dirty="0" err="1"/>
              <a:t>i</a:t>
            </a:r>
            <a:r>
              <a:rPr lang="da-DK" sz="3200" dirty="0"/>
              <a:t> dette ???</a:t>
            </a:r>
          </a:p>
          <a:p>
            <a:pPr marL="431800" lvl="1" indent="-179705">
              <a:buFont typeface="Arial" pitchFamily="34" charset="0"/>
              <a:buChar char="•"/>
            </a:pPr>
            <a:endParaRPr lang="da-DK" sz="4400" b="1" dirty="0">
              <a:solidFill>
                <a:srgbClr val="0070C0"/>
              </a:solidFill>
              <a:cs typeface="Arial"/>
            </a:endParaRPr>
          </a:p>
          <a:p>
            <a:pPr marL="251460" indent="-251460"/>
            <a:endParaRPr lang="da-DK" sz="4000" dirty="0">
              <a:cs typeface="Arial"/>
            </a:endParaRPr>
          </a:p>
          <a:p>
            <a:pPr marL="0" indent="0">
              <a:buNone/>
            </a:pPr>
            <a:endParaRPr lang="da-DK" sz="1600" dirty="0"/>
          </a:p>
        </p:txBody>
      </p:sp>
    </p:spTree>
    <p:extLst>
      <p:ext uri="{BB962C8B-B14F-4D97-AF65-F5344CB8AC3E}">
        <p14:creationId xmlns:p14="http://schemas.microsoft.com/office/powerpoint/2010/main" val="2348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338072960182252"/>
</p:tagLst>
</file>

<file path=ppt/tags/tag2.xml><?xml version="1.0" encoding="utf-8"?>
<p:tagLst xmlns:a="http://schemas.openxmlformats.org/drawingml/2006/main" xmlns:r="http://schemas.openxmlformats.org/officeDocument/2006/relationships" xmlns:p="http://schemas.openxmlformats.org/presentationml/2006/main">
  <p:tag name="TEMPLAFYSLIDEID" val="636338072960646314"/>
</p:tagLst>
</file>

<file path=ppt/theme/theme1.xml><?xml version="1.0" encoding="utf-8"?>
<a:theme xmlns:a="http://schemas.openxmlformats.org/drawingml/2006/main" name="Det Kgl. Bibliotek PowerPoint Skabelon">
  <a:themeElements>
    <a:clrScheme name="Det Kgl. Bibliotek">
      <a:dk1>
        <a:sysClr val="windowText" lastClr="000000"/>
      </a:dk1>
      <a:lt1>
        <a:sysClr val="window" lastClr="FFFFFF"/>
      </a:lt1>
      <a:dk2>
        <a:srgbClr val="001F6A"/>
      </a:dk2>
      <a:lt2>
        <a:srgbClr val="A3871E"/>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t Kgl. Bibliotek PPT">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Det Kgl. Bibliotek PowerPoint Skabelon (002).potx" id="{DF23A2D2-6AB5-43BF-83E9-0C3F7AABCDDC}" vid="{97FF4EFF-AB3F-4CB7-94A2-21C11BFCCA93}"/>
    </a:ext>
  </a:extLst>
</a:theme>
</file>

<file path=ppt/theme/theme2.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TaxCatchAll xmlns="f1f6b781-d7d6-4dd1-af6b-6a6cccfc7cde" xsi:nil="true"/>
    <lcf76f155ced4ddcb4097134ff3c332f xmlns="49e16c5c-8008-4378-8f1e-d3f908f0431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F31C69FD2A71A748AF9979C1AC339428" ma:contentTypeVersion="17" ma:contentTypeDescription="Opret et nyt dokument." ma:contentTypeScope="" ma:versionID="bd42b6d696f8ef7ad61e0d75f27e7c72">
  <xsd:schema xmlns:xsd="http://www.w3.org/2001/XMLSchema" xmlns:xs="http://www.w3.org/2001/XMLSchema" xmlns:p="http://schemas.microsoft.com/office/2006/metadata/properties" xmlns:ns2="http://schemas.microsoft.com/sharepoint/v4" xmlns:ns3="49e16c5c-8008-4378-8f1e-d3f908f04310" xmlns:ns4="f1f6b781-d7d6-4dd1-af6b-6a6cccfc7cde" targetNamespace="http://schemas.microsoft.com/office/2006/metadata/properties" ma:root="true" ma:fieldsID="cb5bd1d906f62a7cc0b5b27e15719938" ns2:_="" ns3:_="" ns4:_="">
    <xsd:import namespace="http://schemas.microsoft.com/sharepoint/v4"/>
    <xsd:import namespace="49e16c5c-8008-4378-8f1e-d3f908f04310"/>
    <xsd:import namespace="f1f6b781-d7d6-4dd1-af6b-6a6cccfc7cde"/>
    <xsd:element name="properties">
      <xsd:complexType>
        <xsd:sequence>
          <xsd:element name="documentManagement">
            <xsd:complexType>
              <xsd:all>
                <xsd:element ref="ns2:IconOverlay"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lcf76f155ced4ddcb4097134ff3c332f" minOccurs="0"/>
                <xsd:element ref="ns4: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e16c5c-8008-4378-8f1e-d3f908f04310"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Billedmærker" ma:readOnly="false" ma:fieldId="{5cf76f15-5ced-4ddc-b409-7134ff3c332f}" ma:taxonomyMulti="true" ma:sspId="130b6a56-8cad-43e6-848b-b9943d1a767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f6b781-d7d6-4dd1-af6b-6a6cccfc7cde" elementFormDefault="qualified">
    <xsd:import namespace="http://schemas.microsoft.com/office/2006/documentManagement/types"/>
    <xsd:import namespace="http://schemas.microsoft.com/office/infopath/2007/PartnerControls"/>
    <xsd:element name="SharedWithUsers" ma:index="14"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lt med detaljer" ma:internalName="SharedWithDetails" ma:readOnly="true">
      <xsd:simpleType>
        <xsd:restriction base="dms:Note">
          <xsd:maxLength value="255"/>
        </xsd:restriction>
      </xsd:simpleType>
    </xsd:element>
    <xsd:element name="TaxCatchAll" ma:index="23" nillable="true" ma:displayName="Taxonomy Catch All Column" ma:hidden="true" ma:list="{383ab024-4a7f-4059-95eb-391608e52417}" ma:internalName="TaxCatchAll" ma:showField="CatchAllData" ma:web="f1f6b781-d7d6-4dd1-af6b-6a6cccfc7c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0B7830-8493-4A04-AF3F-981DD886AF5D}">
  <ds:schemaRefs>
    <ds:schemaRef ds:uri="f1f6b781-d7d6-4dd1-af6b-6a6cccfc7cde"/>
    <ds:schemaRef ds:uri="http://purl.org/dc/elements/1.1/"/>
    <ds:schemaRef ds:uri="http://schemas.microsoft.com/office/2006/metadata/properties"/>
    <ds:schemaRef ds:uri="49e16c5c-8008-4378-8f1e-d3f908f04310"/>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B876EC4-B242-45A3-9E58-775553B663C2}">
  <ds:schemaRefs>
    <ds:schemaRef ds:uri="http://schemas.microsoft.com/sharepoint/v3/contenttype/forms"/>
  </ds:schemaRefs>
</ds:datastoreItem>
</file>

<file path=customXml/itemProps3.xml><?xml version="1.0" encoding="utf-8"?>
<ds:datastoreItem xmlns:ds="http://schemas.openxmlformats.org/officeDocument/2006/customXml" ds:itemID="{2A0AC37A-F36F-4F9D-A6AD-12DCE3FA7B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49e16c5c-8008-4378-8f1e-d3f908f04310"/>
    <ds:schemaRef ds:uri="f1f6b781-d7d6-4dd1-af6b-6a6cccfc7c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VOSviewer intro bss</Template>
  <TotalTime>0</TotalTime>
  <Words>1922</Words>
  <Application>Microsoft Office PowerPoint</Application>
  <PresentationFormat>Widescreen</PresentationFormat>
  <Paragraphs>289</Paragraphs>
  <Slides>37</Slides>
  <Notes>37</Notes>
  <HiddenSlides>0</HiddenSlides>
  <MMClips>0</MMClips>
  <ScaleCrop>false</ScaleCrop>
  <HeadingPairs>
    <vt:vector size="8" baseType="variant">
      <vt:variant>
        <vt:lpstr>Benyttede skrifttyper</vt:lpstr>
      </vt:variant>
      <vt:variant>
        <vt:i4>10</vt:i4>
      </vt:variant>
      <vt:variant>
        <vt:lpstr>Tema</vt:lpstr>
      </vt:variant>
      <vt:variant>
        <vt:i4>2</vt:i4>
      </vt:variant>
      <vt:variant>
        <vt:lpstr>Integrerede OLE-servere</vt:lpstr>
      </vt:variant>
      <vt:variant>
        <vt:i4>1</vt:i4>
      </vt:variant>
      <vt:variant>
        <vt:lpstr>Slidetitler</vt:lpstr>
      </vt:variant>
      <vt:variant>
        <vt:i4>37</vt:i4>
      </vt:variant>
    </vt:vector>
  </HeadingPairs>
  <TitlesOfParts>
    <vt:vector size="50" baseType="lpstr">
      <vt:lpstr>Arial</vt:lpstr>
      <vt:lpstr>AU Passata</vt:lpstr>
      <vt:lpstr>AU Passata Light</vt:lpstr>
      <vt:lpstr>AU Peto</vt:lpstr>
      <vt:lpstr>Calibri</vt:lpstr>
      <vt:lpstr>Georgia</vt:lpstr>
      <vt:lpstr>Times New Roman</vt:lpstr>
      <vt:lpstr>Wingdings</vt:lpstr>
      <vt:lpstr>Wingdings 2</vt:lpstr>
      <vt:lpstr>Wingdings 3</vt:lpstr>
      <vt:lpstr>Det Kgl. Bibliotek PowerPoint Skabelon</vt:lpstr>
      <vt:lpstr>AU 16:9</vt:lpstr>
      <vt:lpstr>Regneark</vt:lpstr>
      <vt:lpstr>Biblioteks- introduktion</vt:lpstr>
      <vt:lpstr>VELKOMMEN til Biblioteket </vt:lpstr>
      <vt:lpstr>Program</vt:lpstr>
      <vt:lpstr>Biblioteket på universitet - en del af den akademiske verden</vt:lpstr>
      <vt:lpstr>Hvad er anderledes….?</vt:lpstr>
      <vt:lpstr>Google er et fantastisk værktøj MEN…</vt:lpstr>
      <vt:lpstr>Google har faktisk en avanceret søgning</vt:lpstr>
      <vt:lpstr>Internettet - kun toppen af isbjerget!</vt:lpstr>
      <vt:lpstr>Hvad er udfordringen....?</vt:lpstr>
      <vt:lpstr>library.au.dk</vt:lpstr>
      <vt:lpstr>Systematisk informationssøgning</vt:lpstr>
      <vt:lpstr>Fagsider – Økonomi &amp; Management </vt:lpstr>
      <vt:lpstr>Databaser</vt:lpstr>
      <vt:lpstr>Valg af kilde - Statistik </vt:lpstr>
      <vt:lpstr>Danmarks Statistik – øverste del </vt:lpstr>
      <vt:lpstr>Danmarks Statistik – Find statistik </vt:lpstr>
      <vt:lpstr>Danmarks Statistik – nederste del </vt:lpstr>
      <vt:lpstr>Statistikbanken – udenrigshandel</vt:lpstr>
      <vt:lpstr>Statistikbanken – telefoner  - du kan søge på varer</vt:lpstr>
      <vt:lpstr>Danmarks Statistik – Centrale publikationer</vt:lpstr>
      <vt:lpstr>Hands on – Danmarks Statistik</vt:lpstr>
      <vt:lpstr>Eurostat – EU’s statistiske kontor</vt:lpstr>
      <vt:lpstr>Eurostat – EU’s statistiske kontor</vt:lpstr>
      <vt:lpstr>Eurostat – EU’s statistiske kontor</vt:lpstr>
      <vt:lpstr>Eurostat – Centrale publikationer</vt:lpstr>
      <vt:lpstr>Eurostat – søgning eksempel med ppp</vt:lpstr>
      <vt:lpstr>Ved udtræk – pas på dimensionerne</vt:lpstr>
      <vt:lpstr>OECD iLibrary</vt:lpstr>
      <vt:lpstr>OECD - Centrale publikationer </vt:lpstr>
      <vt:lpstr>OECD - Statistikbaser</vt:lpstr>
      <vt:lpstr>Main Economic Indicators</vt:lpstr>
      <vt:lpstr>Main Economic Indicators - customise</vt:lpstr>
      <vt:lpstr>OECD.Stat</vt:lpstr>
      <vt:lpstr>Varedeklarationer/Metadata </vt:lpstr>
      <vt:lpstr>Henvisning til tabeller </vt:lpstr>
      <vt:lpstr>Vareklassifikation/Nomenklatur </vt:lpstr>
      <vt:lpstr> Spørg på biblioteket Fuglesangs Allé</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Biblioteks Introduktion</dc:title>
  <dc:creator/>
  <cp:lastModifiedBy/>
  <cp:revision>487</cp:revision>
  <dcterms:created xsi:type="dcterms:W3CDTF">2018-11-28T11:14:54Z</dcterms:created>
  <dcterms:modified xsi:type="dcterms:W3CDTF">2023-10-12T09:57:49Z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0x010100F31C69FD2A71A748AF9979C1AC339428</vt:lpwstr>
  </property>
  <property fmtid="{D5CDD505-2E9C-101B-9397-08002B2CF9AE}" pid="4" name="MediaServiceImageTags">
    <vt:lpwstr/>
  </property>
</Properties>
</file>